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8" r:id="rId2"/>
    <p:sldMasterId id="2147483656" r:id="rId3"/>
  </p:sldMasterIdLst>
  <p:notesMasterIdLst>
    <p:notesMasterId r:id="rId16"/>
  </p:notesMasterIdLst>
  <p:handoutMasterIdLst>
    <p:handoutMasterId r:id="rId17"/>
  </p:handoutMasterIdLst>
  <p:sldIdLst>
    <p:sldId id="265" r:id="rId4"/>
    <p:sldId id="257" r:id="rId5"/>
    <p:sldId id="269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71" r:id="rId14"/>
    <p:sldId id="263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333333"/>
    <a:srgbClr val="014282"/>
    <a:srgbClr val="BED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6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hoffmannni\AppData\Local\Microsoft\Windows\Temporary%20Internet%20Files\Content.Outlook\LJF9GL1E\&#1085;&#1072;&#1083;&#1086;&#1078;&#1077;&#1085;&#1080;&#1077;%20&#1075;&#1088;&#1072;&#1092;&#1080;&#1082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010222406409725E-2"/>
          <c:y val="0.11698697987595813"/>
          <c:w val="0.84665713496339279"/>
          <c:h val="0.79772292485295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PWC</c:v>
                </c:pt>
              </c:strCache>
            </c:strRef>
          </c:tx>
          <c:invertIfNegative val="0"/>
          <c:cat>
            <c:strRef>
              <c:f>Лист1!$A$6:$A$22</c:f>
              <c:strCache>
                <c:ptCount val="17"/>
                <c:pt idx="0">
                  <c:v>ЦУР 1</c:v>
                </c:pt>
                <c:pt idx="1">
                  <c:v>ЦУР 2</c:v>
                </c:pt>
                <c:pt idx="2">
                  <c:v>ЦУР 3</c:v>
                </c:pt>
                <c:pt idx="3">
                  <c:v>ЦУР 4</c:v>
                </c:pt>
                <c:pt idx="4">
                  <c:v>ЦУР 5</c:v>
                </c:pt>
                <c:pt idx="5">
                  <c:v>ЦУР 6</c:v>
                </c:pt>
                <c:pt idx="6">
                  <c:v>ЦУР 7</c:v>
                </c:pt>
                <c:pt idx="7">
                  <c:v>ЦУР 8</c:v>
                </c:pt>
                <c:pt idx="8">
                  <c:v>ЦУР 9</c:v>
                </c:pt>
                <c:pt idx="9">
                  <c:v>ЦУР 10</c:v>
                </c:pt>
                <c:pt idx="10">
                  <c:v>ЦУР 11</c:v>
                </c:pt>
                <c:pt idx="11">
                  <c:v>ЦУР 12</c:v>
                </c:pt>
                <c:pt idx="12">
                  <c:v>ЦУР 13</c:v>
                </c:pt>
                <c:pt idx="13">
                  <c:v>ЦУР 14</c:v>
                </c:pt>
                <c:pt idx="14">
                  <c:v>ЦУР 15</c:v>
                </c:pt>
                <c:pt idx="15">
                  <c:v>ЦУР 16</c:v>
                </c:pt>
                <c:pt idx="16">
                  <c:v>ЦУР 17</c:v>
                </c:pt>
              </c:strCache>
            </c:strRef>
          </c:cat>
          <c:val>
            <c:numRef>
              <c:f>Лист1!$B$6:$B$22</c:f>
              <c:numCache>
                <c:formatCode>0%</c:formatCode>
                <c:ptCount val="17"/>
                <c:pt idx="0">
                  <c:v>0.21</c:v>
                </c:pt>
                <c:pt idx="1">
                  <c:v>0.23</c:v>
                </c:pt>
                <c:pt idx="2" formatCode="0.0%">
                  <c:v>0.56999999999999995</c:v>
                </c:pt>
                <c:pt idx="3" formatCode="0.0%">
                  <c:v>0.51</c:v>
                </c:pt>
                <c:pt idx="4">
                  <c:v>0.5</c:v>
                </c:pt>
                <c:pt idx="5">
                  <c:v>0.32</c:v>
                </c:pt>
                <c:pt idx="6">
                  <c:v>0.46</c:v>
                </c:pt>
                <c:pt idx="7" formatCode="0.0%">
                  <c:v>0.76</c:v>
                </c:pt>
                <c:pt idx="8" formatCode="0.0%">
                  <c:v>0.55000000000000004</c:v>
                </c:pt>
                <c:pt idx="9">
                  <c:v>0.27</c:v>
                </c:pt>
                <c:pt idx="10">
                  <c:v>0.42</c:v>
                </c:pt>
                <c:pt idx="11" formatCode="0.0%">
                  <c:v>0.65</c:v>
                </c:pt>
                <c:pt idx="12" formatCode="0.0%">
                  <c:v>0.79</c:v>
                </c:pt>
                <c:pt idx="13" formatCode="0.0%">
                  <c:v>0.18</c:v>
                </c:pt>
                <c:pt idx="14" formatCode="0.00%">
                  <c:v>0.28000000000000003</c:v>
                </c:pt>
                <c:pt idx="15">
                  <c:v>0.25</c:v>
                </c:pt>
                <c:pt idx="16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4-4B72-A8A1-FDBDBE117FC3}"/>
            </c:ext>
          </c:extLst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RSPP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cat>
            <c:strRef>
              <c:f>Лист1!$A$6:$A$22</c:f>
              <c:strCache>
                <c:ptCount val="17"/>
                <c:pt idx="0">
                  <c:v>ЦУР 1</c:v>
                </c:pt>
                <c:pt idx="1">
                  <c:v>ЦУР 2</c:v>
                </c:pt>
                <c:pt idx="2">
                  <c:v>ЦУР 3</c:v>
                </c:pt>
                <c:pt idx="3">
                  <c:v>ЦУР 4</c:v>
                </c:pt>
                <c:pt idx="4">
                  <c:v>ЦУР 5</c:v>
                </c:pt>
                <c:pt idx="5">
                  <c:v>ЦУР 6</c:v>
                </c:pt>
                <c:pt idx="6">
                  <c:v>ЦУР 7</c:v>
                </c:pt>
                <c:pt idx="7">
                  <c:v>ЦУР 8</c:v>
                </c:pt>
                <c:pt idx="8">
                  <c:v>ЦУР 9</c:v>
                </c:pt>
                <c:pt idx="9">
                  <c:v>ЦУР 10</c:v>
                </c:pt>
                <c:pt idx="10">
                  <c:v>ЦУР 11</c:v>
                </c:pt>
                <c:pt idx="11">
                  <c:v>ЦУР 12</c:v>
                </c:pt>
                <c:pt idx="12">
                  <c:v>ЦУР 13</c:v>
                </c:pt>
                <c:pt idx="13">
                  <c:v>ЦУР 14</c:v>
                </c:pt>
                <c:pt idx="14">
                  <c:v>ЦУР 15</c:v>
                </c:pt>
                <c:pt idx="15">
                  <c:v>ЦУР 16</c:v>
                </c:pt>
                <c:pt idx="16">
                  <c:v>ЦУР 17</c:v>
                </c:pt>
              </c:strCache>
            </c:strRef>
          </c:cat>
          <c:val>
            <c:numRef>
              <c:f>Лист1!$C$6:$C$22</c:f>
              <c:numCache>
                <c:formatCode>0.00%</c:formatCode>
                <c:ptCount val="17"/>
                <c:pt idx="0">
                  <c:v>0.43478260869565216</c:v>
                </c:pt>
                <c:pt idx="1">
                  <c:v>0.2608695652173913</c:v>
                </c:pt>
                <c:pt idx="2">
                  <c:v>0.78260869565217395</c:v>
                </c:pt>
                <c:pt idx="3">
                  <c:v>0.65217391304347827</c:v>
                </c:pt>
                <c:pt idx="4">
                  <c:v>0.52173913043478259</c:v>
                </c:pt>
                <c:pt idx="5">
                  <c:v>0.56521739130434778</c:v>
                </c:pt>
                <c:pt idx="6">
                  <c:v>0.56521739130434778</c:v>
                </c:pt>
                <c:pt idx="7">
                  <c:v>0.82608695652173914</c:v>
                </c:pt>
                <c:pt idx="8">
                  <c:v>0.60869565217391308</c:v>
                </c:pt>
                <c:pt idx="9">
                  <c:v>0.34782608695652173</c:v>
                </c:pt>
                <c:pt idx="10">
                  <c:v>0.60869565217391308</c:v>
                </c:pt>
                <c:pt idx="11">
                  <c:v>0.78260869565217395</c:v>
                </c:pt>
                <c:pt idx="12">
                  <c:v>0.73913043478260865</c:v>
                </c:pt>
                <c:pt idx="13">
                  <c:v>0.47826086956521741</c:v>
                </c:pt>
                <c:pt idx="14">
                  <c:v>0.69565217391304346</c:v>
                </c:pt>
                <c:pt idx="15">
                  <c:v>0.43478260869565216</c:v>
                </c:pt>
                <c:pt idx="16">
                  <c:v>0.52173913043478259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C4-4B72-A8A1-FDBDBE117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98304"/>
        <c:axId val="71699840"/>
      </c:barChart>
      <c:catAx>
        <c:axId val="7169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699840"/>
        <c:crosses val="autoZero"/>
        <c:auto val="1"/>
        <c:lblAlgn val="ctr"/>
        <c:lblOffset val="100"/>
        <c:noMultiLvlLbl val="0"/>
      </c:catAx>
      <c:valAx>
        <c:axId val="71699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169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35451163386771"/>
          <c:y val="0.4488212908321173"/>
          <c:w val="7.149757070217827E-2"/>
          <c:h val="0.1150861343190237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1.80257E-7</cdr:y>
    </cdr:from>
    <cdr:to>
      <cdr:x>1</cdr:x>
      <cdr:y>0.0649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6C7B3CDA-8316-4A42-B21E-53E9D4426A5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"/>
          <a:ext cx="7239000" cy="36003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13824-6200-4EB5-9C27-6C9A94EC668B}" type="datetime1">
              <a:rPr lang="en-GB" smtClean="0"/>
              <a:t>29/03/2018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Copyright © OIE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684C-1FDB-4E0A-9BEE-2980AB2E5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245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A16A2-B52D-48A8-8C4B-B69D1644339D}" type="datetime1">
              <a:rPr lang="en-GB" smtClean="0"/>
              <a:t>29/03/2018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Copyright © OIE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EEA0-2043-4E43-B529-A3ACB095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91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59CD70-B86F-4A6F-836C-D8A5835335F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17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0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0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90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80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07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3904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84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0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543987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  <a:lvl2pPr marL="457200" indent="0" algn="ctr">
              <a:buNone/>
              <a:defRPr sz="44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9225" y="1798820"/>
            <a:ext cx="11887200" cy="4047943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2000">
                <a:solidFill>
                  <a:srgbClr val="014282"/>
                </a:solidFill>
              </a:defRPr>
            </a:lvl1pPr>
            <a:lvl2pPr>
              <a:defRPr sz="1800">
                <a:solidFill>
                  <a:srgbClr val="014282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rgbClr val="014282"/>
                </a:solidFill>
              </a:defRPr>
            </a:lvl3pPr>
            <a:lvl4pPr>
              <a:defRPr>
                <a:solidFill>
                  <a:srgbClr val="014282"/>
                </a:solidFill>
              </a:defRPr>
            </a:lvl4pPr>
            <a:lvl5pPr>
              <a:defRPr>
                <a:solidFill>
                  <a:srgbClr val="01428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15419" y="6248400"/>
            <a:ext cx="504094" cy="473075"/>
          </a:xfrm>
        </p:spPr>
        <p:txBody>
          <a:bodyPr/>
          <a:lstStyle>
            <a:lvl1pPr>
              <a:defRPr sz="1600"/>
            </a:lvl1pPr>
          </a:lstStyle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3003" y="269823"/>
            <a:ext cx="5861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14282"/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8ABE8-7AEC-4B69-B846-11F652C689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03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543987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  <a:lvl2pPr marL="457200" indent="0" algn="ctr">
              <a:buNone/>
              <a:defRPr sz="44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9225" y="1798820"/>
            <a:ext cx="11887200" cy="4047943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2000">
                <a:solidFill>
                  <a:srgbClr val="014282"/>
                </a:solidFill>
              </a:defRPr>
            </a:lvl1pPr>
            <a:lvl2pPr>
              <a:defRPr sz="1800">
                <a:solidFill>
                  <a:srgbClr val="014282"/>
                </a:solidFill>
              </a:defRPr>
            </a:lvl2pPr>
            <a:lvl3pPr marL="914400" indent="0">
              <a:buNone/>
              <a:defRPr>
                <a:solidFill>
                  <a:srgbClr val="014282"/>
                </a:solidFill>
              </a:defRPr>
            </a:lvl3pPr>
            <a:lvl4pPr>
              <a:defRPr>
                <a:solidFill>
                  <a:srgbClr val="014282"/>
                </a:solidFill>
              </a:defRPr>
            </a:lvl4pPr>
            <a:lvl5pPr>
              <a:defRPr>
                <a:solidFill>
                  <a:srgbClr val="01428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915419" y="6248400"/>
            <a:ext cx="504094" cy="473075"/>
          </a:xfrm>
        </p:spPr>
        <p:txBody>
          <a:bodyPr/>
          <a:lstStyle>
            <a:lvl1pPr>
              <a:defRPr sz="1600"/>
            </a:lvl1pPr>
          </a:lstStyle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2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3003" y="269823"/>
            <a:ext cx="5861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14282"/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8ABE8-7AEC-4B69-B846-11F652C689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5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403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2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838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24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0" y="1345939"/>
            <a:ext cx="12192000" cy="4351338"/>
          </a:xfrm>
          <a:prstGeom prst="rect">
            <a:avLst/>
          </a:prstGeom>
          <a:solidFill>
            <a:srgbClr val="014282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t="15442" r="2625" b="12466"/>
          <a:stretch/>
        </p:blipFill>
        <p:spPr>
          <a:xfrm>
            <a:off x="560590" y="6201508"/>
            <a:ext cx="2100548" cy="5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4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45939"/>
            <a:ext cx="12192000" cy="4351338"/>
          </a:xfrm>
          <a:prstGeom prst="rect">
            <a:avLst/>
          </a:prstGeom>
          <a:solidFill>
            <a:srgbClr val="014282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3333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939417" y="237943"/>
            <a:ext cx="6715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600" b="1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t="18795" r="69744" b="12466"/>
          <a:stretch/>
        </p:blipFill>
        <p:spPr>
          <a:xfrm>
            <a:off x="560590" y="6227444"/>
            <a:ext cx="541379" cy="531690"/>
          </a:xfrm>
          <a:prstGeom prst="rect">
            <a:avLst/>
          </a:prstGeom>
        </p:spPr>
      </p:pic>
      <p:sp>
        <p:nvSpPr>
          <p:cNvPr id="11" name="Oval 10"/>
          <p:cNvSpPr/>
          <p:nvPr userDrawn="1"/>
        </p:nvSpPr>
        <p:spPr>
          <a:xfrm>
            <a:off x="10932634" y="6271894"/>
            <a:ext cx="449705" cy="449581"/>
          </a:xfrm>
          <a:prstGeom prst="ellipse">
            <a:avLst/>
          </a:prstGeom>
          <a:noFill/>
          <a:ln w="28575">
            <a:solidFill>
              <a:srgbClr val="01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1428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932633" y="6271894"/>
            <a:ext cx="449705" cy="449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333333"/>
                </a:solidFill>
              </a:defRPr>
            </a:lvl1pPr>
          </a:lstStyle>
          <a:p>
            <a:fld id="{EAD8ABE8-7AEC-4B69-B846-11F652C689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6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391EBF-17B7-4AF0-80FD-C85A347EA183}" type="datetimeFigureOut">
              <a:rPr lang="ru-RU" smtClean="0"/>
              <a:t>29.03.2018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84D0B7-B35C-4438-8E51-D6C66178BD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96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rspp.ru/document/1/b/2/b24091d44c9660fcf3a9fdad6551b88f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usinessfor2030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spp.ru/video/view/271?s=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59345"/>
            <a:ext cx="12192000" cy="3938154"/>
          </a:xfrm>
          <a:prstGeom prst="rect">
            <a:avLst/>
          </a:prstGeom>
          <a:solidFill>
            <a:srgbClr val="0142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1732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14282"/>
                </a:solidFill>
              </a:rPr>
              <a:t>Policy Working Group on </a:t>
            </a:r>
          </a:p>
          <a:p>
            <a:pPr algn="ctr"/>
            <a:r>
              <a:rPr lang="en-GB" sz="4000" b="1" dirty="0">
                <a:solidFill>
                  <a:srgbClr val="014282"/>
                </a:solidFill>
              </a:rPr>
              <a:t>Sustainable Development</a:t>
            </a:r>
          </a:p>
          <a:p>
            <a:pPr algn="ctr"/>
            <a:endParaRPr lang="en-GB" sz="4000" b="1" dirty="0">
              <a:solidFill>
                <a:srgbClr val="01428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5629449"/>
            <a:ext cx="5934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33333"/>
                </a:solidFill>
              </a:rPr>
              <a:t>Chair:  Roberto Suárez Santos in place of James Pearson</a:t>
            </a:r>
          </a:p>
          <a:p>
            <a:r>
              <a:rPr lang="en-GB" sz="2000" dirty="0">
                <a:solidFill>
                  <a:srgbClr val="333333"/>
                </a:solidFill>
              </a:rPr>
              <a:t>Adviser: Pierre Vincensini</a:t>
            </a:r>
          </a:p>
          <a:p>
            <a:r>
              <a:rPr lang="en-GB" sz="2000" i="1" dirty="0">
                <a:solidFill>
                  <a:srgbClr val="333333"/>
                </a:solidFill>
              </a:rPr>
              <a:t>Geneva, Tuesday 20 March 2018</a:t>
            </a:r>
            <a:endParaRPr lang="en-GB" sz="2000" i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03338FE-44EC-4469-BD51-FB77C6ACC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65" y="1706570"/>
            <a:ext cx="4374670" cy="33835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6307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understanding</a:t>
            </a:r>
          </a:p>
          <a:p>
            <a:r>
              <a:rPr lang="en-US" dirty="0"/>
              <a:t>Complicity of Targeting </a:t>
            </a:r>
          </a:p>
          <a:p>
            <a:r>
              <a:rPr lang="en-US" dirty="0"/>
              <a:t>Lack of capable staff</a:t>
            </a:r>
          </a:p>
          <a:p>
            <a:r>
              <a:rPr lang="en-US" dirty="0"/>
              <a:t>Lack of platforms and informational sources for promotion and Best-practices sharing and distribution  </a:t>
            </a:r>
          </a:p>
          <a:p>
            <a:r>
              <a:rPr lang="en-US" dirty="0"/>
              <a:t>Using a chance please go to the link and get acquainted with our publication 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http://media.rspp.ru/document/1/b/2/b24091d44c9660fcf3a9fdad6551b88f.pdf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7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34B04A6-1537-4171-8310-0FFFA36A7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Business for 2030 website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64A61-E4C6-45F9-AB8A-91EF48FA6C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6A35B-EFBA-430C-AEEF-96544E5A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11</a:t>
            </a:fld>
            <a:endParaRPr lang="en-GB" dirty="0">
              <a:solidFill>
                <a:srgbClr val="333333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430103-DC50-4DB3-85F5-F92547C16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71" y="261611"/>
            <a:ext cx="3864315" cy="10207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51E378-7ADA-4925-BC6D-C9CE0565F27D}"/>
              </a:ext>
            </a:extLst>
          </p:cNvPr>
          <p:cNvSpPr txBox="1"/>
          <p:nvPr/>
        </p:nvSpPr>
        <p:spPr>
          <a:xfrm>
            <a:off x="8274971" y="5846763"/>
            <a:ext cx="361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33333"/>
                </a:solidFill>
              </a:rPr>
              <a:t>Presented by Norine Kennedy</a:t>
            </a:r>
            <a:endParaRPr lang="en-GB" sz="2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E13FE0-E753-466A-B42C-86A262019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805598"/>
            <a:ext cx="11880850" cy="40396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269263-E1A5-4085-A294-F238951BFCF0}"/>
              </a:ext>
            </a:extLst>
          </p:cNvPr>
          <p:cNvSpPr/>
          <p:nvPr/>
        </p:nvSpPr>
        <p:spPr>
          <a:xfrm>
            <a:off x="149225" y="5867508"/>
            <a:ext cx="3359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1C1C1C"/>
                </a:solidFill>
                <a:hlinkClick r:id="rId4"/>
              </a:rPr>
              <a:t>http://www.businessfor2030.org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9763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459345"/>
            <a:ext cx="12192000" cy="3938154"/>
          </a:xfrm>
          <a:prstGeom prst="rect">
            <a:avLst/>
          </a:prstGeom>
          <a:solidFill>
            <a:srgbClr val="0142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6894" y="3599782"/>
            <a:ext cx="248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14015" y="3784448"/>
            <a:ext cx="24819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For more information: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vincensini@ioe-emp.com</a:t>
            </a:r>
          </a:p>
          <a:p>
            <a:r>
              <a:rPr lang="en-GB" dirty="0">
                <a:solidFill>
                  <a:schemeClr val="bg1"/>
                </a:solidFill>
              </a:rPr>
              <a:t>www.ioe-emp.org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078" y="4778569"/>
            <a:ext cx="360000" cy="36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995" y="4754197"/>
            <a:ext cx="360000" cy="36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368" y="4778569"/>
            <a:ext cx="360000" cy="360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8ABE8-7AEC-4B69-B846-11F652C6899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2608F6-1D02-47E2-8A93-796746C44DB1}"/>
              </a:ext>
            </a:extLst>
          </p:cNvPr>
          <p:cNvSpPr txBox="1"/>
          <p:nvPr/>
        </p:nvSpPr>
        <p:spPr>
          <a:xfrm>
            <a:off x="9214015" y="1721214"/>
            <a:ext cx="283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Chair: James Pearson</a:t>
            </a:r>
          </a:p>
          <a:p>
            <a:r>
              <a:rPr lang="en-GB" b="1" dirty="0">
                <a:solidFill>
                  <a:schemeClr val="bg1"/>
                </a:solidFill>
              </a:rPr>
              <a:t>Advisor: Pierre Vincensini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BC46B8-A0A0-4C39-AD48-CEA09121D3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277" y="1576288"/>
            <a:ext cx="3721700" cy="37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2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1885" y="1807785"/>
            <a:ext cx="11273883" cy="40479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800" b="1" dirty="0">
                <a:cs typeface="Calibri Light" panose="020F0302020204030204" pitchFamily="34" charset="0"/>
              </a:rPr>
              <a:t>Welcome and introduction by Roberto Suárez Santos (5mins)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buNone/>
              <a:defRPr/>
            </a:pPr>
            <a:endParaRPr lang="en-GB" dirty="0"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r>
              <a:rPr lang="en-GB" sz="1800" b="1" dirty="0">
                <a:cs typeface="Calibri Light" panose="020F0302020204030204" pitchFamily="34" charset="0"/>
              </a:rPr>
              <a:t>Presentation by Henrik </a:t>
            </a:r>
            <a:r>
              <a:rPr lang="en-GB" sz="1800" b="1" dirty="0" err="1">
                <a:cs typeface="Calibri Light" panose="020F0302020204030204" pitchFamily="34" charset="0"/>
              </a:rPr>
              <a:t>Munthe</a:t>
            </a:r>
            <a:r>
              <a:rPr lang="en-GB" sz="1800" b="1" dirty="0">
                <a:cs typeface="Calibri Light" panose="020F0302020204030204" pitchFamily="34" charset="0"/>
              </a:rPr>
              <a:t>, Confederation of Norwegian Enterprises (NHO)</a:t>
            </a:r>
            <a:r>
              <a:rPr lang="en-GB" sz="1800" b="1" i="1" dirty="0">
                <a:cs typeface="Calibri Light" panose="020F0302020204030204" pitchFamily="34" charset="0"/>
              </a:rPr>
              <a:t> </a:t>
            </a:r>
            <a:r>
              <a:rPr lang="en-GB" sz="1800" b="1" dirty="0">
                <a:cs typeface="Calibri Light" panose="020F0302020204030204" pitchFamily="34" charset="0"/>
              </a:rPr>
              <a:t>(10 mins)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dirty="0">
                <a:cs typeface="Calibri Light" panose="020F0302020204030204" pitchFamily="34" charset="0"/>
              </a:rPr>
              <a:t>Delivering on the SDGs: the role of the Confederation of Norwegian Enterprise (NHO)</a:t>
            </a:r>
          </a:p>
          <a:p>
            <a:pPr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br>
              <a:rPr lang="en-GB" sz="1800" dirty="0">
                <a:cs typeface="Calibri Light" panose="020F0302020204030204" pitchFamily="34" charset="0"/>
              </a:rPr>
            </a:br>
            <a:r>
              <a:rPr lang="en-GB" sz="1800" b="1" dirty="0">
                <a:cs typeface="Calibri Light" panose="020F0302020204030204" pitchFamily="34" charset="0"/>
              </a:rPr>
              <a:t>Presentation by Natalia Hoffman, Russian Union of Industrialists and Entrepreneurs (RSPP) (10 mins) 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dirty="0">
                <a:cs typeface="Calibri Light" panose="020F0302020204030204" pitchFamily="34" charset="0"/>
              </a:rPr>
              <a:t>Companies best practices to achieve the SDGs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br>
              <a:rPr lang="en-GB" sz="1800" dirty="0">
                <a:cs typeface="Calibri Light" panose="020F0302020204030204" pitchFamily="34" charset="0"/>
              </a:rPr>
            </a:br>
            <a:r>
              <a:rPr lang="en-GB" sz="1800" b="1" dirty="0">
                <a:cs typeface="Calibri Light" panose="020F0302020204030204" pitchFamily="34" charset="0"/>
              </a:rPr>
              <a:t>Presentation by Norine Kennedy, United States Council for International Business (USCIB) (10 mins)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GB" dirty="0">
                <a:cs typeface="Calibri Light" panose="020F0302020204030204" pitchFamily="34" charset="0"/>
              </a:rPr>
              <a:t>The Business for 2030 website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buNone/>
              <a:defRPr/>
            </a:pPr>
            <a:endParaRPr lang="en-GB" b="1" dirty="0">
              <a:cs typeface="Calibri Light" panose="020F0302020204030204" pitchFamily="34" charset="0"/>
            </a:endParaRPr>
          </a:p>
          <a:p>
            <a:pPr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r>
              <a:rPr lang="en-GB" sz="1800" b="1" dirty="0">
                <a:cs typeface="Calibri Light" panose="020F0302020204030204" pitchFamily="34" charset="0"/>
              </a:rPr>
              <a:t>Roundtable discussion / questions (20 mins)</a:t>
            </a:r>
          </a:p>
          <a:p>
            <a:pPr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endParaRPr lang="en-GB" sz="1800" b="1" dirty="0">
              <a:cs typeface="Calibri Light" panose="020F0302020204030204" pitchFamily="34" charset="0"/>
            </a:endParaRPr>
          </a:p>
          <a:p>
            <a:pPr indent="-342900">
              <a:lnSpc>
                <a:spcPct val="100000"/>
              </a:lnSpc>
              <a:spcBef>
                <a:spcPts val="0"/>
              </a:spcBef>
              <a:buClr>
                <a:srgbClr val="013A79"/>
              </a:buClr>
              <a:buSzPct val="110000"/>
              <a:defRPr/>
            </a:pPr>
            <a:r>
              <a:rPr lang="en-GB" sz="1800" b="1" dirty="0">
                <a:cs typeface="Calibri Light" panose="020F0302020204030204" pitchFamily="34" charset="0"/>
              </a:rPr>
              <a:t>Concluding remarks (5 mins)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74359"/>
            <a:ext cx="10600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Slide Title (</a:t>
            </a:r>
            <a:r>
              <a:rPr lang="en-GB" sz="4400" dirty="0">
                <a:solidFill>
                  <a:schemeClr val="bg1">
                    <a:lumMod val="95000"/>
                  </a:schemeClr>
                </a:solidFill>
              </a:rPr>
              <a:t>Calibri</a:t>
            </a:r>
            <a:r>
              <a:rPr lang="en-GB" sz="4400" dirty="0">
                <a:solidFill>
                  <a:schemeClr val="bg1"/>
                </a:solidFill>
              </a:rPr>
              <a:t> body, 44, White)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2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543987"/>
          </a:xfrm>
        </p:spPr>
        <p:txBody>
          <a:bodyPr anchor="ctr">
            <a:normAutofit/>
          </a:bodyPr>
          <a:lstStyle/>
          <a:p>
            <a:pPr lvl="1" algn="l"/>
            <a:r>
              <a:rPr lang="en-GB" sz="5400" dirty="0">
                <a:solidFill>
                  <a:schemeClr val="bg1"/>
                </a:solidFill>
                <a:cs typeface="Calibri Light" panose="020F03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5544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37A0652-3734-4E0B-9647-CCA8660E2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Delivering on the SDGs: the role of the Confederation of Norwegian Enterprise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C3532-D976-44EA-9588-42415D86DC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Business as usual is not sufficient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No consensus on how to reach those goals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But none of the goals will be met without Business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Business should take a wider responsibility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Focus should be set on opportunities (solutions and technologies to the planet’s challenges)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NHO report project to highlight business’ drive to contribute to the goals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New ways of cooperating with governments and civil society (strategic partnerships)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Take a more active role in implementing the SDG (in emerging markets)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Also use the SDGs as a platform for developing new policies or services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Job creation, the Green shift, Gender equality, etc.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55B4F-754C-45EA-8731-69856752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3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A5A61-0A8D-4B90-9BEC-602B5F32DDA7}"/>
              </a:ext>
            </a:extLst>
          </p:cNvPr>
          <p:cNvSpPr txBox="1"/>
          <p:nvPr/>
        </p:nvSpPr>
        <p:spPr>
          <a:xfrm>
            <a:off x="8274971" y="5846763"/>
            <a:ext cx="361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333333"/>
                </a:solidFill>
              </a:rPr>
              <a:t>Presented by Henrik </a:t>
            </a:r>
            <a:r>
              <a:rPr lang="en-GB" sz="2000" dirty="0" err="1">
                <a:solidFill>
                  <a:srgbClr val="333333"/>
                </a:solidFill>
              </a:rPr>
              <a:t>Munthe</a:t>
            </a:r>
            <a:endParaRPr lang="en-GB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A18AAA-7458-4E51-9EB8-D66589DFA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68" y="468938"/>
            <a:ext cx="2565861" cy="60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9C9CEDC-91E1-4935-BD43-FD0B91439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Companies best practices </a:t>
            </a:r>
          </a:p>
          <a:p>
            <a:r>
              <a:rPr lang="en-GB" dirty="0"/>
              <a:t>to achieve the SDGs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D72D4-DECF-4964-8AB4-E0E6A3F3F0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					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					Video : </a:t>
            </a:r>
            <a:r>
              <a:rPr lang="en-GB" dirty="0">
                <a:hlinkClick r:id="rId2"/>
              </a:rPr>
              <a:t>http://rspp.ru/video/view/271?s=8</a:t>
            </a:r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12A59-3E28-41B0-9311-5D2023C8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ABE8-7AEC-4B69-B846-11F652C68999}" type="slidenum">
              <a:rPr lang="en-GB" smtClean="0">
                <a:solidFill>
                  <a:srgbClr val="333333"/>
                </a:solidFill>
              </a:rPr>
              <a:pPr/>
              <a:t>4</a:t>
            </a:fld>
            <a:endParaRPr lang="en-GB" dirty="0">
              <a:solidFill>
                <a:srgbClr val="33333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1DFB44-73DF-46FA-9552-65539C3D4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0091"/>
            <a:ext cx="6521334" cy="9857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94513B-3C6F-4F4C-AE30-7A4FD3829F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186"/>
            <a:ext cx="4100825" cy="406857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8947D9-28FE-4A82-B4A3-47BBD26B1BF7}"/>
              </a:ext>
            </a:extLst>
          </p:cNvPr>
          <p:cNvSpPr/>
          <p:nvPr/>
        </p:nvSpPr>
        <p:spPr>
          <a:xfrm>
            <a:off x="8538180" y="5477431"/>
            <a:ext cx="3310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333333"/>
                </a:solidFill>
              </a:rPr>
              <a:t>Presented by Natalia Hoffman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433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660688"/>
          </a:xfrm>
        </p:spPr>
        <p:txBody>
          <a:bodyPr anchor="t">
            <a:normAutofit/>
          </a:bodyPr>
          <a:lstStyle/>
          <a:p>
            <a:r>
              <a:rPr lang="en-US" dirty="0"/>
              <a:t>Study Main targets: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196752"/>
            <a:ext cx="7239000" cy="5258984"/>
          </a:xfrm>
        </p:spPr>
        <p:txBody>
          <a:bodyPr/>
          <a:lstStyle/>
          <a:p>
            <a:r>
              <a:rPr lang="en-US" dirty="0"/>
              <a:t>To extend the horizon</a:t>
            </a:r>
          </a:p>
          <a:p>
            <a:r>
              <a:rPr lang="en-US" dirty="0"/>
              <a:t>To improve the image</a:t>
            </a:r>
          </a:p>
          <a:p>
            <a:r>
              <a:rPr lang="en-US" dirty="0"/>
              <a:t>To extend the capacity and quality of Reporting</a:t>
            </a:r>
          </a:p>
          <a:p>
            <a:r>
              <a:rPr lang="en-US" dirty="0"/>
              <a:t>To get better understanding where we ,as business, are standing with SDGs in Russia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92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246" y="260648"/>
            <a:ext cx="8007147" cy="93610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RSPP Survey 2017 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Distribution of answers (preliminary survey to get a feeling on what are the companies knowledge about SDGs)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556792"/>
            <a:ext cx="7848872" cy="496855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412776"/>
            <a:ext cx="7920880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43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7239000" cy="576064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dirty="0"/>
              <a:t>Background (PWC survey for 2017 and RSPP’s for 2017, based on the Companies Non -Financial Reports 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908721"/>
          <a:ext cx="7239000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851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600" y="188640"/>
            <a:ext cx="6624736" cy="720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Russian Business SDGs priorities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26" name="Picture 2" descr="C:\Users\purtovadr\Desktop\график отчетов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" t="25034" r="1103" b="3237"/>
          <a:stretch/>
        </p:blipFill>
        <p:spPr bwMode="auto">
          <a:xfrm>
            <a:off x="1703514" y="1124744"/>
            <a:ext cx="799288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19536" y="4656442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Most mentioning SDGs </a:t>
            </a:r>
            <a:r>
              <a:rPr lang="ru-RU" dirty="0">
                <a:solidFill>
                  <a:prstClr val="black"/>
                </a:solidFill>
                <a:latin typeface="Trebuchet MS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Goal 8. Promote sustained, inclusive and sustainable economic growth, full and productive employment and decent work for 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Goal 3. Ensure healthy lives and promote well-being for all at all 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Goal 12. Ensure sustainable consumption and production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rebuchet MS"/>
              </a:rPr>
              <a:t>Goal 13. Take urgent action to combat climate change and its impacts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7997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31381"/>
            <a:ext cx="7427168" cy="1008112"/>
          </a:xfrm>
          <a:ln w="38100"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algn="ctr"/>
            <a:r>
              <a:rPr lang="en-US" sz="1050" u="sng" dirty="0"/>
              <a:t> </a:t>
            </a:r>
            <a:r>
              <a:rPr lang="en-US" sz="1050" u="sng" dirty="0" err="1"/>
              <a:t>sdgs</a:t>
            </a:r>
            <a:r>
              <a:rPr lang="en-US" sz="1050" u="sng" dirty="0"/>
              <a:t> Overview among the companies ones taking part in the publication and the Survey :</a:t>
            </a:r>
            <a:br>
              <a:rPr lang="en-US" sz="1050" u="sng" dirty="0"/>
            </a:br>
            <a:br>
              <a:rPr lang="en-US" sz="1050" dirty="0"/>
            </a:br>
            <a:r>
              <a:rPr lang="en-US" sz="1050" u="sng" dirty="0"/>
              <a:t>Oil and Gas Sector : </a:t>
            </a:r>
            <a:r>
              <a:rPr lang="en-US" sz="1050" dirty="0"/>
              <a:t>LLC Gazprom, </a:t>
            </a:r>
            <a:r>
              <a:rPr lang="en-US" sz="1050" dirty="0" err="1"/>
              <a:t>pjsc</a:t>
            </a:r>
            <a:r>
              <a:rPr lang="en-US" sz="1050" dirty="0"/>
              <a:t> “</a:t>
            </a:r>
            <a:r>
              <a:rPr lang="en-US" sz="1050" dirty="0" err="1"/>
              <a:t>LukOil</a:t>
            </a:r>
            <a:r>
              <a:rPr lang="en-US" sz="1050" dirty="0"/>
              <a:t>”, Sakhalin Energy, </a:t>
            </a:r>
            <a:r>
              <a:rPr lang="en-US" sz="1050" dirty="0" err="1"/>
              <a:t>Zarubegneft</a:t>
            </a:r>
            <a:br>
              <a:rPr lang="en-US" sz="1050" dirty="0"/>
            </a:br>
            <a:br>
              <a:rPr lang="en-US" sz="1050" u="sng" dirty="0"/>
            </a:br>
            <a:r>
              <a:rPr lang="en-US" sz="1050" u="sng" dirty="0"/>
              <a:t>Mining and smelting industries : </a:t>
            </a:r>
            <a:r>
              <a:rPr lang="en-US" sz="1050" dirty="0" err="1"/>
              <a:t>Uc</a:t>
            </a:r>
            <a:r>
              <a:rPr lang="en-US" sz="1050" dirty="0"/>
              <a:t> RUSAL, </a:t>
            </a:r>
            <a:r>
              <a:rPr lang="en-US" sz="1050" dirty="0" err="1"/>
              <a:t>polimetall</a:t>
            </a:r>
            <a:r>
              <a:rPr lang="en-US" sz="1050" dirty="0"/>
              <a:t>, ARMZ, METALLOINVEST</a:t>
            </a:r>
            <a:endParaRPr lang="ru-RU" sz="10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hoffmannni\AppData\Local\Microsoft\Windows\Temporary Internet Files\Content.Outlook\LJF9GL1E\ЦУР по отчетам_1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484785"/>
            <a:ext cx="7416824" cy="501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26157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6B4E4C-9E84-4D70-9BB2-E415206656B2}" vid="{DDBA0498-4591-49EA-A7EA-569F4557E18F}"/>
    </a:ext>
  </a:extLst>
</a:theme>
</file>

<file path=ppt/theme/theme2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14282"/>
      </a:dk2>
      <a:lt2>
        <a:srgbClr val="FFFF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6B4E4C-9E84-4D70-9BB2-E415206656B2}" vid="{FDE84739-D61D-45E6-A625-85240411AD6F}"/>
    </a:ext>
  </a:extLst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(2017-03) IOE Standard Powerpoint Template</Template>
  <TotalTime>4314</TotalTime>
  <Words>459</Words>
  <Application>Microsoft Office PowerPoint</Application>
  <PresentationFormat>Widescreen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Wingdings</vt:lpstr>
      <vt:lpstr>Wingdings 2</vt:lpstr>
      <vt:lpstr>Custom Design</vt:lpstr>
      <vt:lpstr>Office Theme</vt:lpstr>
      <vt:lpstr>Изящная</vt:lpstr>
      <vt:lpstr>PowerPoint Presentation</vt:lpstr>
      <vt:lpstr>PowerPoint Presentation</vt:lpstr>
      <vt:lpstr>PowerPoint Presentation</vt:lpstr>
      <vt:lpstr>PowerPoint Presentation</vt:lpstr>
      <vt:lpstr>Study Main targets: </vt:lpstr>
      <vt:lpstr>RSPP Survey 2017  Distribution of answers (preliminary survey to get a feeling on what are the companies knowledge about SDGs) </vt:lpstr>
      <vt:lpstr>Background (PWC survey for 2017 and RSPP’s for 2017, based on the Companies Non -Financial Reports )</vt:lpstr>
      <vt:lpstr>Russian Business SDGs priorities</vt:lpstr>
      <vt:lpstr> sdgs Overview among the companies ones taking part in the publication and the Survey :  Oil and Gas Sector : LLC Gazprom, pjsc “LukOil”, Sakhalin Energy, Zarubegneft  Mining and smelting industries : Uc RUSAL, polimetall, ARMZ, METALLOINVEST</vt:lpstr>
      <vt:lpstr>Constrains: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Pierre Vincensini</cp:lastModifiedBy>
  <cp:revision>151</cp:revision>
  <cp:lastPrinted>2017-11-07T14:54:58Z</cp:lastPrinted>
  <dcterms:created xsi:type="dcterms:W3CDTF">2017-10-18T08:09:49Z</dcterms:created>
  <dcterms:modified xsi:type="dcterms:W3CDTF">2018-03-29T13:46:30Z</dcterms:modified>
</cp:coreProperties>
</file>