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3" r:id="rId18"/>
    <p:sldId id="271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.3\WINWORD$\Eco\SURVEYS\Business%20Africa\SurveySummary_11212012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.3\WINWORD$\Eco\SURVEYS\Business%20Africa\SurveySummary_11212012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.3\WINWORD$\Eco\SURVEYS\Business%20Africa\SurveySummary_11212012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.3\WINWORD$\Eco\SURVEYS\Business%20Africa\SurveySummary_11212012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.3\WINWORD$\Eco\SURVEYS\Business%20Africa\SurveySummary_11212012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.3\WINWORD$\Eco\SURVEYS\Business%20Africa\SurveySummary_11212012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'Question 3'!$A$10</c:f>
              <c:strCache>
                <c:ptCount val="1"/>
                <c:pt idx="0">
                  <c:v>Industrialisation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848E-3"/>
                  <c:y val="-5.0925925925925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848E-3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3'!$B$9:$C$9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3'!$B$10:$C$10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ser>
          <c:idx val="1"/>
          <c:order val="1"/>
          <c:tx>
            <c:strRef>
              <c:f>'Question 3'!$A$11</c:f>
              <c:strCache>
                <c:ptCount val="1"/>
                <c:pt idx="0">
                  <c:v>SME development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84E-2"/>
                  <c:y val="-6.4814814814814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-6.018518518518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3'!$B$9:$C$9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3'!$B$11:$C$11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268160"/>
        <c:axId val="40269696"/>
        <c:axId val="0"/>
      </c:bar3DChart>
      <c:catAx>
        <c:axId val="4026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fr-FR"/>
          </a:p>
        </c:txPr>
        <c:crossAx val="40269696"/>
        <c:crosses val="autoZero"/>
        <c:auto val="1"/>
        <c:lblAlgn val="ctr"/>
        <c:lblOffset val="100"/>
        <c:noMultiLvlLbl val="0"/>
      </c:catAx>
      <c:valAx>
        <c:axId val="402696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fr-FR"/>
          </a:p>
        </c:txPr>
        <c:crossAx val="402681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417694527314511"/>
          <c:y val="0.27707068016626391"/>
          <c:w val="0.61164610945371001"/>
          <c:h val="0.56789780070878582"/>
        </c:manualLayout>
      </c:layout>
      <c:pie3DChart>
        <c:varyColors val="1"/>
        <c:ser>
          <c:idx val="0"/>
          <c:order val="0"/>
          <c:explosion val="6"/>
          <c:dLbls>
            <c:dLbl>
              <c:idx val="0"/>
              <c:layout>
                <c:manualLayout>
                  <c:x val="-0.17637188829657163"/>
                  <c:y val="-0.1426596411174704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838064144420972"/>
                  <c:y val="4.53708826937173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6'!$A$12:$A$13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6'!$B$12:$B$13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2222222222222247E-2"/>
                  <c:y val="8.48755627201338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1.3888888888888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222222222247E-2"/>
                  <c:y val="-9.25925925925927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7'!$A$12:$A$14</c:f>
              <c:strCache>
                <c:ptCount val="3"/>
                <c:pt idx="0">
                  <c:v>Easy</c:v>
                </c:pt>
                <c:pt idx="1">
                  <c:v>Difficult</c:v>
                </c:pt>
                <c:pt idx="2">
                  <c:v>Very Difficult</c:v>
                </c:pt>
              </c:strCache>
            </c:strRef>
          </c:cat>
          <c:val>
            <c:numRef>
              <c:f>'Question 7'!$B$12:$B$14</c:f>
              <c:numCache>
                <c:formatCode>General</c:formatCode>
                <c:ptCount val="3"/>
                <c:pt idx="0">
                  <c:v>20</c:v>
                </c:pt>
                <c:pt idx="1">
                  <c:v>60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518784"/>
        <c:axId val="40520320"/>
        <c:axId val="0"/>
      </c:bar3DChart>
      <c:catAx>
        <c:axId val="405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fr-FR"/>
          </a:p>
        </c:txPr>
        <c:crossAx val="40520320"/>
        <c:crosses val="autoZero"/>
        <c:auto val="1"/>
        <c:lblAlgn val="ctr"/>
        <c:lblOffset val="100"/>
        <c:noMultiLvlLbl val="0"/>
      </c:catAx>
      <c:valAx>
        <c:axId val="40520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fr-FR"/>
          </a:p>
        </c:txPr>
        <c:crossAx val="4051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'Question 8'!$A$12:$A$15</c:f>
              <c:strCache>
                <c:ptCount val="4"/>
                <c:pt idx="0">
                  <c:v>Low</c:v>
                </c:pt>
                <c:pt idx="1">
                  <c:v>Reasonable</c:v>
                </c:pt>
                <c:pt idx="2">
                  <c:v>High</c:v>
                </c:pt>
                <c:pt idx="3">
                  <c:v>Very high</c:v>
                </c:pt>
              </c:strCache>
            </c:strRef>
          </c:cat>
          <c:val>
            <c:numRef>
              <c:f>'Question 8'!$B$12:$B$15</c:f>
              <c:numCache>
                <c:formatCode>General</c:formatCode>
                <c:ptCount val="4"/>
                <c:pt idx="0">
                  <c:v>5.3</c:v>
                </c:pt>
                <c:pt idx="1">
                  <c:v>21.1</c:v>
                </c:pt>
                <c:pt idx="2">
                  <c:v>68.400000000000006</c:v>
                </c:pt>
                <c:pt idx="3">
                  <c:v>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558976"/>
        <c:axId val="40560512"/>
        <c:axId val="0"/>
      </c:bar3DChart>
      <c:catAx>
        <c:axId val="4055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fr-FR"/>
          </a:p>
        </c:txPr>
        <c:crossAx val="40560512"/>
        <c:crosses val="autoZero"/>
        <c:auto val="1"/>
        <c:lblAlgn val="ctr"/>
        <c:lblOffset val="100"/>
        <c:noMultiLvlLbl val="0"/>
      </c:catAx>
      <c:valAx>
        <c:axId val="40560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fr-FR"/>
          </a:p>
        </c:txPr>
        <c:crossAx val="40558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'Question 12'!$A$12:$A$15</c:f>
              <c:strCache>
                <c:ptCount val="4"/>
                <c:pt idx="0">
                  <c:v>None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'Question 12'!$B$12:$B$15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75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737024"/>
        <c:axId val="40738816"/>
        <c:axId val="0"/>
      </c:bar3DChart>
      <c:catAx>
        <c:axId val="40737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fr-FR"/>
          </a:p>
        </c:txPr>
        <c:crossAx val="40738816"/>
        <c:crosses val="autoZero"/>
        <c:auto val="1"/>
        <c:lblAlgn val="ctr"/>
        <c:lblOffset val="100"/>
        <c:noMultiLvlLbl val="0"/>
      </c:catAx>
      <c:valAx>
        <c:axId val="40738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fr-FR"/>
          </a:p>
        </c:txPr>
        <c:crossAx val="40737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7"/>
          <c:dLbls>
            <c:dLbl>
              <c:idx val="0"/>
              <c:layout>
                <c:manualLayout>
                  <c:x val="-0.15095642412168367"/>
                  <c:y val="-3.61075620264448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055260411725639"/>
                  <c:y val="-0.1503946912296340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19'!$A$12:$A$13</c:f>
              <c:strCache>
                <c:ptCount val="2"/>
                <c:pt idx="0">
                  <c:v>Important</c:v>
                </c:pt>
                <c:pt idx="1">
                  <c:v>Very important</c:v>
                </c:pt>
              </c:strCache>
            </c:strRef>
          </c:cat>
          <c:val>
            <c:numRef>
              <c:f>'Question 19'!$B$12:$B$13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B7F730-C542-40EA-AE9A-C9EAE5BDAE2B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8E2BEF-4D8A-483D-AAD2-B43121112D9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AA2134-3459-46C4-B1CE-73A540DB96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4AB6-40C8-46F4-8DBA-F3A78413476F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82535-0D56-4AD1-B3EF-98720DB8199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9F04-C0F9-48C8-BF48-0B3D1CD4F3D8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D549E-A277-4AB1-AD1A-981118B8A3A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88AFF-F189-4ECF-B411-A5C24EF921C3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00CAE-8418-4076-BB88-8A59B187FF5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D48B-17CF-4760-8975-DFA01C958CD1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7A876-31ED-4856-A0B1-5449FC806C0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B4BF2-6836-4162-8E11-4B685585B637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AD516-4F2C-473B-ADEB-D535E718B5D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D5313-AAED-4BEF-BC17-32DF7D5B75A3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556A7-AA76-466B-91C9-12C6B321EB1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168F-C1C4-4A24-9B3B-E23975A1749A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19FA-4DC5-424A-9A0A-273E2B247B0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F7177-A193-412B-B769-17C179FA7C09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96EF9-00C9-402C-98CB-A174D6D0B2B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CD12-0F6E-4D1F-8021-FB43FE9E1414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185-7860-4699-B167-E04F5B56698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0EBA-A06A-482F-BF4F-80744629169C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1C2EC-2E68-4CE0-B64A-79637DDDAE2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7DE4B-BAD6-4AE5-A5C0-E9502C56F4FD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124F3-383E-4CB1-9616-0FDCBBB1F6B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9B669-0DEB-47F7-B53C-E2647EE21FE0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6E0C3E-669F-4E78-A640-48346F1DE28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Investment, Export and Growth in Africa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Findings from a Survey of African Employers’ </a:t>
            </a:r>
            <a:r>
              <a:rPr lang="en-US" dirty="0" err="1" smtClean="0"/>
              <a:t>Organisations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 Bank and Inflation Rates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676400"/>
          <a:ext cx="7391400" cy="4419600"/>
        </p:xfrm>
        <a:graphic>
          <a:graphicData uri="http://schemas.openxmlformats.org/drawingml/2006/table">
            <a:tbl>
              <a:tblPr/>
              <a:tblGrid>
                <a:gridCol w="2327677"/>
                <a:gridCol w="2429770"/>
                <a:gridCol w="2633953"/>
              </a:tblGrid>
              <a:tr h="883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Rate (%)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% of Respondents 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Central Bank Rate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Inflation Rate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Less or equal to 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 to 10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35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more than 10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Incentives for Domestic Enterprises </a:t>
            </a:r>
            <a:br>
              <a:rPr lang="en-US" dirty="0" smtClean="0"/>
            </a:br>
            <a:r>
              <a:rPr lang="en-US" dirty="0" smtClean="0"/>
              <a:t>to Invest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981200"/>
          <a:ext cx="7848599" cy="4129315"/>
        </p:xfrm>
        <a:graphic>
          <a:graphicData uri="http://schemas.openxmlformats.org/drawingml/2006/table">
            <a:tbl>
              <a:tblPr/>
              <a:tblGrid>
                <a:gridCol w="2397853"/>
                <a:gridCol w="1259746"/>
                <a:gridCol w="1371600"/>
                <a:gridCol w="1342577"/>
                <a:gridCol w="1476823"/>
              </a:tblGrid>
              <a:tr h="762001"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None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Low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Moderate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High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262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In the 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economy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60.0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052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In specific sectors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65.0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052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In SMEs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2312" name="TextBox 4"/>
          <p:cNvSpPr txBox="1">
            <a:spLocks noChangeArrowheads="1"/>
          </p:cNvSpPr>
          <p:nvPr/>
        </p:nvSpPr>
        <p:spPr bwMode="auto">
          <a:xfrm>
            <a:off x="4648200" y="62484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% of Respondents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Incentives for Foreign Direct Investment</a:t>
            </a:r>
            <a:endParaRPr lang="en-US" dirty="0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4495800" y="63246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% of Respondents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219200" y="1447800"/>
          <a:ext cx="7162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Incentives for Exports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981200"/>
          <a:ext cx="7848599" cy="3077029"/>
        </p:xfrm>
        <a:graphic>
          <a:graphicData uri="http://schemas.openxmlformats.org/drawingml/2006/table">
            <a:tbl>
              <a:tblPr/>
              <a:tblGrid>
                <a:gridCol w="2397853"/>
                <a:gridCol w="1259746"/>
                <a:gridCol w="1371600"/>
                <a:gridCol w="1342577"/>
                <a:gridCol w="1476823"/>
              </a:tblGrid>
              <a:tr h="762001"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None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Low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Moderate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High</a:t>
                      </a:r>
                    </a:p>
                  </a:txBody>
                  <a:tcPr marL="9255" marR="9255" marT="9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262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 African countries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052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To other countries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36.8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26.3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355" name="TextBox 4"/>
          <p:cNvSpPr txBox="1">
            <a:spLocks noChangeArrowheads="1"/>
          </p:cNvSpPr>
          <p:nvPr/>
        </p:nvSpPr>
        <p:spPr bwMode="auto">
          <a:xfrm>
            <a:off x="4419600" y="56388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% of Respondents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smtClean="0"/>
              <a:t>Regional Groupings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038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CEEAC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CEDEAO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CEMAC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COMESA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EAC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ECOWAS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IOR-ARC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IGAD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SADC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SACU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UEMOA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African Export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Food &amp; Live Animals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Agricultural products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Tea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Coffee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Cocoa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Sugar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Tobacco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Cattle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Fish and fish preparations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Wine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Canned fruits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Water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Manufactured Goods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Textile, articles of apparel and clothing accessories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Industrial goods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Crude Materials, Chemicals &amp; Metals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Timber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Rubber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Cotton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Gold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Copper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Platinum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Uranium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Diamond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Cobalt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Gas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Minerals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Hides/skin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Petroleum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Oil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Building materials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mtClean="0"/>
              <a:t>Constraints to Export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Erosion of trade preferences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Distance from main markets - transport cost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skilled </a:t>
            </a:r>
            <a:r>
              <a:rPr lang="en-US" dirty="0" err="1" smtClean="0"/>
              <a:t>labour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Competition from low cost producers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 cost of </a:t>
            </a:r>
            <a:r>
              <a:rPr lang="en-US" dirty="0" err="1" smtClean="0"/>
              <a:t>labour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Low productivity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Exchange rate fluctuations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Delays at ports/customs clearances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appropriate infrastructures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Market knowledge and information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mtClean="0"/>
              <a:t>Constraints to Export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export promotion policies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 taxes/tariffs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Administrative constraints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Government regulations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Absence of market knowledge/information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Supply side constraints/ low productive capacity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business opportunity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export finance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value added and quality products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Rules of origin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Certification and standards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Constraints to Intra-African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Tariff &amp; Non-tariff barriers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Customs regulation and procedures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Inadequate Trade related infrastructures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Poor quality products/standards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Poor logistics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conducive institutional framework and business environment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proper legal/regulatory frameworks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Inadequate trade and investment policies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openness to movement of goods, capital and people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Constraints to Intra-African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trade finance and export credit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Financial constraints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Low financial sector development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Low productive capacity and competiveness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supply incentives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Convertibility of currency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Competition from China and India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skills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Lack of export/investment promotions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Similarity of products/lack of product diversification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About the survey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914400"/>
            <a:ext cx="7772400" cy="4191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Assessment of the conduciveness of policies and business conditions for the promotion of investment, export and growth in Africa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Survey of Business Africa member organisations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Responses from 21 countries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Conducted between September and November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Investment in Infrastructure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447800"/>
          <a:ext cx="6934200" cy="4419600"/>
        </p:xfrm>
        <a:graphic>
          <a:graphicData uri="http://schemas.openxmlformats.org/drawingml/2006/table">
            <a:tbl>
              <a:tblPr/>
              <a:tblGrid>
                <a:gridCol w="3180150"/>
                <a:gridCol w="1874393"/>
                <a:gridCol w="1879657"/>
              </a:tblGrid>
              <a:tr h="1104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Adequate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Inadequate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Roads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45.0</a:t>
                      </a:r>
                      <a:endParaRPr lang="en-US" sz="22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55.0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Energy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75.0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Communications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50.0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1520" name="TextBox 4"/>
          <p:cNvSpPr txBox="1">
            <a:spLocks noChangeArrowheads="1"/>
          </p:cNvSpPr>
          <p:nvPr/>
        </p:nvSpPr>
        <p:spPr bwMode="auto">
          <a:xfrm>
            <a:off x="4267200" y="22098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% of Respondents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Is Bureaucracy a Constraint to Business?</a:t>
            </a:r>
            <a:endParaRPr lang="en-US" dirty="0"/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4495800" y="60960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% of Respondents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066800" y="1371600"/>
          <a:ext cx="6324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76200"/>
          <a:ext cx="8153400" cy="647699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10200"/>
                <a:gridCol w="2743200"/>
              </a:tblGrid>
              <a:tr h="6743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entury Gothic"/>
                          <a:ea typeface="Calibri"/>
                          <a:cs typeface="Century Gothic"/>
                        </a:rPr>
                        <a:t>Other Major</a:t>
                      </a:r>
                      <a:r>
                        <a:rPr lang="en-US" sz="2400" b="1" baseline="0" dirty="0" smtClean="0">
                          <a:latin typeface="Century Gothic"/>
                          <a:ea typeface="Calibri"/>
                          <a:cs typeface="Century Gothic"/>
                        </a:rPr>
                        <a:t> Constraints to Business  </a:t>
                      </a:r>
                      <a:r>
                        <a:rPr lang="en-US" sz="2400" b="0" baseline="0" dirty="0" smtClean="0">
                          <a:latin typeface="Century Gothic"/>
                          <a:ea typeface="Calibri"/>
                          <a:cs typeface="Century Gothic"/>
                        </a:rPr>
                        <a:t> ( </a:t>
                      </a:r>
                      <a:r>
                        <a:rPr lang="en-US" sz="2000" b="0" dirty="0" smtClean="0"/>
                        <a:t>% of Respondents)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Access to finance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63.2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Cost of finance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57.9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Lack of skilled </a:t>
                      </a:r>
                      <a:r>
                        <a:rPr lang="en-US" sz="2000" b="1" dirty="0" err="1"/>
                        <a:t>labour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47.4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Customs and trade procedures/regulations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42.1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/>
                        <a:t>Cost of IT and telecommunication services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36.8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Tax administration and regulations     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36.8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Poor ethics in the </a:t>
                      </a:r>
                      <a:r>
                        <a:rPr lang="en-US" sz="2000" dirty="0" err="1"/>
                        <a:t>labour</a:t>
                      </a:r>
                      <a:r>
                        <a:rPr lang="en-US" sz="2000" dirty="0"/>
                        <a:t> force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31.6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Tax rates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31.6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Legal environment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31.6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85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Labour regulations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31.6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Public infrastructure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26.3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Practices of competitors in the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informal sector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21.1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43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Business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licensing and permits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mtClean="0"/>
              <a:t>Macroeconomic management in many African economies has improved over the past decade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But deeper reforms are required to</a:t>
            </a:r>
          </a:p>
          <a:p>
            <a:pPr lvl="1"/>
            <a:r>
              <a:rPr lang="en-US" smtClean="0"/>
              <a:t>improve the business environment</a:t>
            </a:r>
          </a:p>
          <a:p>
            <a:pPr lvl="1"/>
            <a:r>
              <a:rPr lang="en-US" smtClean="0"/>
              <a:t>stimulate, investment and trade</a:t>
            </a:r>
          </a:p>
          <a:p>
            <a:pPr lvl="1"/>
            <a:r>
              <a:rPr lang="en-US" smtClean="0"/>
              <a:t>enhance productivity and competitiveness</a:t>
            </a:r>
          </a:p>
          <a:p>
            <a:pPr lvl="1"/>
            <a:r>
              <a:rPr lang="en-US" smtClean="0"/>
              <a:t>sustain growth and development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Respondents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05000" y="1722438"/>
            <a:ext cx="4038600" cy="45259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Algeria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Burkina Faso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Congo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Cote d’Ivoire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Egypt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Ethiopia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Gabon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Ghana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Guinea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Kenya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Lesotho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1722438"/>
            <a:ext cx="4038600" cy="45259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Mali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Mauritius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Namibia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Niger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Nigeria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Tanzania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Uganda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South Africa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Swaziland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Zambia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Conduciveness of Policies to Investment and Growth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676400"/>
          <a:ext cx="8229600" cy="4800599"/>
        </p:xfrm>
        <a:graphic>
          <a:graphicData uri="http://schemas.openxmlformats.org/drawingml/2006/table">
            <a:tbl>
              <a:tblPr/>
              <a:tblGrid>
                <a:gridCol w="2514600"/>
                <a:gridCol w="2743200"/>
                <a:gridCol w="2971800"/>
              </a:tblGrid>
              <a:tr h="75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Policy</a:t>
                      </a:r>
                    </a:p>
                    <a:p>
                      <a:pPr algn="ctr" fontAlgn="ctr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Incentive/Adequate</a:t>
                      </a:r>
                    </a:p>
                    <a:p>
                      <a:pPr algn="ctr" fontAlgn="ctr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Inadequate/Disincentive</a:t>
                      </a:r>
                    </a:p>
                    <a:p>
                      <a:pPr algn="ctr" fontAlgn="ctr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753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Fiscal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policy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55.0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753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Monetary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policy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70.0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753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Income/Wage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policy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65.0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8678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Trade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policy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47.4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52.6</a:t>
                      </a:r>
                      <a:endParaRPr lang="en-US" sz="22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9192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Education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and skills 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development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policy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85.0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142" name="TextBox 4"/>
          <p:cNvSpPr txBox="1">
            <a:spLocks noChangeArrowheads="1"/>
          </p:cNvSpPr>
          <p:nvPr/>
        </p:nvSpPr>
        <p:spPr bwMode="auto">
          <a:xfrm>
            <a:off x="3810000" y="20574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% of Respondents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Conduciveness of Policy Environment to </a:t>
            </a:r>
            <a:r>
              <a:rPr lang="en-GB" dirty="0" smtClean="0"/>
              <a:t>Industrialisation</a:t>
            </a:r>
            <a:r>
              <a:rPr lang="en-US" dirty="0" smtClean="0"/>
              <a:t> and SMEs</a:t>
            </a:r>
            <a:endParaRPr lang="en-US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0" y="16002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% of Respondents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1143000" y="2057400"/>
          <a:ext cx="6858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 Rates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600200"/>
          <a:ext cx="7391400" cy="4572000"/>
        </p:xfrm>
        <a:graphic>
          <a:graphicData uri="http://schemas.openxmlformats.org/drawingml/2006/table">
            <a:tbl>
              <a:tblPr/>
              <a:tblGrid>
                <a:gridCol w="2327677"/>
                <a:gridCol w="2429770"/>
                <a:gridCol w="2633953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Tax Range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% of Respondents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Corporate Income Tax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Minimum Rate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less or equal to15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72.2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38.9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more than 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61.1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Maximum Rate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15 to 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26.7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more than 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70.6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73.3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5029200" cy="1162050"/>
          </a:xfrm>
        </p:spPr>
        <p:txBody>
          <a:bodyPr/>
          <a:lstStyle/>
          <a:p>
            <a:r>
              <a:rPr lang="en-US" sz="3200" smtClean="0"/>
              <a:t>Special Corporate Tax Rate</a:t>
            </a:r>
          </a:p>
        </p:txBody>
      </p:sp>
      <p:sp>
        <p:nvSpPr>
          <p:cNvPr id="8195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276600" cy="4691063"/>
          </a:xfrm>
        </p:spPr>
        <p:txBody>
          <a:bodyPr/>
          <a:lstStyle/>
          <a:p>
            <a:r>
              <a:rPr lang="en-US" sz="2000" smtClean="0"/>
              <a:t>Examples of activities/sectors: </a:t>
            </a:r>
          </a:p>
          <a:p>
            <a:r>
              <a:rPr lang="en-US" sz="2000" smtClean="0"/>
              <a:t>  Farming</a:t>
            </a:r>
          </a:p>
          <a:p>
            <a:r>
              <a:rPr lang="en-US" sz="2000" smtClean="0"/>
              <a:t>  Mining</a:t>
            </a:r>
          </a:p>
          <a:p>
            <a:r>
              <a:rPr lang="en-US" sz="2000" smtClean="0"/>
              <a:t>  EPZ</a:t>
            </a:r>
          </a:p>
          <a:p>
            <a:r>
              <a:rPr lang="en-US" sz="2000" smtClean="0"/>
              <a:t>  Manufacturing</a:t>
            </a:r>
          </a:p>
          <a:p>
            <a:r>
              <a:rPr lang="en-US" sz="2000" smtClean="0"/>
              <a:t>  Global Business (Offshore)</a:t>
            </a:r>
          </a:p>
          <a:p>
            <a:endParaRPr lang="en-US" sz="2000" smtClean="0"/>
          </a:p>
          <a:p>
            <a:endParaRPr lang="en-US" sz="2000" smtClean="0"/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4038600" y="51816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% of Respondents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575050" y="685800"/>
          <a:ext cx="5111750" cy="4191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 to Credit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4648200" y="62484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% of Respondents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295400" y="1371600"/>
          <a:ext cx="6172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 on Loans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4876800" y="62484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% of Respondents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990600" y="1371600"/>
          <a:ext cx="716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354</TotalTime>
  <Words>712</Words>
  <Application>Microsoft Office PowerPoint</Application>
  <PresentationFormat>Affichage à l'écran (4:3)</PresentationFormat>
  <Paragraphs>297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Office Theme</vt:lpstr>
      <vt:lpstr>Investment, Export and Growth in Africa</vt:lpstr>
      <vt:lpstr>About the survey</vt:lpstr>
      <vt:lpstr>Survey Respondents</vt:lpstr>
      <vt:lpstr>Conduciveness of Policies to Investment and Growth</vt:lpstr>
      <vt:lpstr>Conduciveness of Policy Environment to Industrialisation and SMEs</vt:lpstr>
      <vt:lpstr>Tax Rates</vt:lpstr>
      <vt:lpstr>Special Corporate Tax Rate</vt:lpstr>
      <vt:lpstr>Access to Credit</vt:lpstr>
      <vt:lpstr>Interest on Loans</vt:lpstr>
      <vt:lpstr>Central Bank and Inflation Rates</vt:lpstr>
      <vt:lpstr>Incentives for Domestic Enterprises  to Invest</vt:lpstr>
      <vt:lpstr>Incentives for Foreign Direct Investment</vt:lpstr>
      <vt:lpstr>Incentives for Exports</vt:lpstr>
      <vt:lpstr>Regional Groupings</vt:lpstr>
      <vt:lpstr>Main African Export</vt:lpstr>
      <vt:lpstr>Constraints to Export</vt:lpstr>
      <vt:lpstr>Constraints to Export</vt:lpstr>
      <vt:lpstr>Constraints to Intra-African Trade</vt:lpstr>
      <vt:lpstr>Constraints to Intra-African Trade</vt:lpstr>
      <vt:lpstr>Investment in Infrastructure</vt:lpstr>
      <vt:lpstr>Is Bureaucracy a Constraint to Business?</vt:lpstr>
      <vt:lpstr>Présentation PowerPoint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Linda Hotham</cp:lastModifiedBy>
  <cp:revision>54</cp:revision>
  <dcterms:created xsi:type="dcterms:W3CDTF">2012-11-24T15:01:05Z</dcterms:created>
  <dcterms:modified xsi:type="dcterms:W3CDTF">2013-01-17T14:43:52Z</dcterms:modified>
</cp:coreProperties>
</file>