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57" r:id="rId4"/>
    <p:sldId id="272" r:id="rId5"/>
    <p:sldId id="273" r:id="rId6"/>
    <p:sldId id="260" r:id="rId7"/>
    <p:sldId id="269" r:id="rId8"/>
    <p:sldId id="266" r:id="rId9"/>
    <p:sldId id="270" r:id="rId10"/>
    <p:sldId id="263" r:id="rId1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82"/>
    <a:srgbClr val="0269D0"/>
    <a:srgbClr val="FF9900"/>
    <a:srgbClr val="333333"/>
    <a:srgbClr val="1C1C1C"/>
    <a:srgbClr val="BED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5742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BD13824-6200-4EB5-9C27-6C9A94EC668B}" type="datetime1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r>
              <a:rPr lang="en-GB"/>
              <a:t>Copyright © OIE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304684C-1FDB-4E0A-9BEE-2980AB2E5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24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EAA16A2-B52D-48A8-8C4B-B69D1644339D}" type="datetime1">
              <a:rPr lang="en-GB" smtClean="0"/>
              <a:t>17/01/2018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r>
              <a:rPr lang="en-GB"/>
              <a:t>Copyright © OIE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9FEEA0-2043-4E43-B529-A3ACB095D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91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4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543987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/>
            </a:lvl1pPr>
            <a:lvl2pPr marL="457200" indent="0" algn="ctr">
              <a:buNone/>
              <a:defRPr sz="4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887200" cy="4047943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>
                <a:solidFill>
                  <a:srgbClr val="014282"/>
                </a:solidFill>
              </a:defRPr>
            </a:lvl1pPr>
            <a:lvl2pPr>
              <a:defRPr sz="1800">
                <a:solidFill>
                  <a:srgbClr val="01428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rgbClr val="014282"/>
                </a:solidFill>
              </a:defRPr>
            </a:lvl3pPr>
            <a:lvl4pPr>
              <a:defRPr>
                <a:solidFill>
                  <a:srgbClr val="014282"/>
                </a:solidFill>
              </a:defRPr>
            </a:lvl4pPr>
            <a:lvl5pPr>
              <a:defRPr>
                <a:solidFill>
                  <a:srgbClr val="01428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15419" y="6248400"/>
            <a:ext cx="504094" cy="473075"/>
          </a:xfrm>
        </p:spPr>
        <p:txBody>
          <a:bodyPr/>
          <a:lstStyle>
            <a:lvl1pPr>
              <a:defRPr sz="1600"/>
            </a:lvl1pPr>
          </a:lstStyle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3003" y="269823"/>
            <a:ext cx="586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14282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03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543987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/>
            </a:lvl1pPr>
            <a:lvl2pPr marL="457200" indent="0" algn="ctr">
              <a:buNone/>
              <a:defRPr sz="4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887200" cy="4047943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>
                <a:solidFill>
                  <a:srgbClr val="014282"/>
                </a:solidFill>
              </a:defRPr>
            </a:lvl1pPr>
            <a:lvl2pPr>
              <a:defRPr sz="1800">
                <a:solidFill>
                  <a:srgbClr val="014282"/>
                </a:solidFill>
              </a:defRPr>
            </a:lvl2pPr>
            <a:lvl3pPr marL="914400" indent="0">
              <a:buNone/>
              <a:defRPr>
                <a:solidFill>
                  <a:srgbClr val="014282"/>
                </a:solidFill>
              </a:defRPr>
            </a:lvl3pPr>
            <a:lvl4pPr>
              <a:defRPr>
                <a:solidFill>
                  <a:srgbClr val="014282"/>
                </a:solidFill>
              </a:defRPr>
            </a:lvl4pPr>
            <a:lvl5pPr>
              <a:defRPr>
                <a:solidFill>
                  <a:srgbClr val="01428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15419" y="6248400"/>
            <a:ext cx="504094" cy="473075"/>
          </a:xfrm>
        </p:spPr>
        <p:txBody>
          <a:bodyPr/>
          <a:lstStyle>
            <a:lvl1pPr>
              <a:defRPr sz="1600"/>
            </a:lvl1pPr>
          </a:lstStyle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3003" y="269823"/>
            <a:ext cx="586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14282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345939"/>
            <a:ext cx="12192000" cy="4351338"/>
          </a:xfrm>
          <a:prstGeom prst="rect">
            <a:avLst/>
          </a:prstGeom>
          <a:solidFill>
            <a:srgbClr val="01428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442" r="2625" b="12466"/>
          <a:stretch/>
        </p:blipFill>
        <p:spPr>
          <a:xfrm>
            <a:off x="560590" y="6201508"/>
            <a:ext cx="2100548" cy="5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5939"/>
            <a:ext cx="12192000" cy="4351338"/>
          </a:xfrm>
          <a:prstGeom prst="rect">
            <a:avLst/>
          </a:prstGeom>
          <a:solidFill>
            <a:srgbClr val="01428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39417" y="237943"/>
            <a:ext cx="6715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8795" r="69744" b="12466"/>
          <a:stretch/>
        </p:blipFill>
        <p:spPr>
          <a:xfrm>
            <a:off x="560590" y="6227444"/>
            <a:ext cx="541379" cy="53169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0932634" y="6271894"/>
            <a:ext cx="449705" cy="449581"/>
          </a:xfrm>
          <a:prstGeom prst="ellipse">
            <a:avLst/>
          </a:prstGeom>
          <a:noFill/>
          <a:ln w="28575">
            <a:solidFill>
              <a:srgbClr val="014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1428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932633" y="6271894"/>
            <a:ext cx="449705" cy="449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333333"/>
                </a:solidFill>
              </a:defRPr>
            </a:lvl1pPr>
          </a:lstStyle>
          <a:p>
            <a:fld id="{EAD8ABE8-7AEC-4B69-B846-11F652C68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www.ioe-emp.org/fileadmin/ioe_documents/publications/ILO_ILC/2018/FR/_201801_Info_detaillees_employeurs_CIT_2018_et_suivantes_avec_Couvs_FR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mailto:ilcspeeches@ilo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rateurs@ilo.org" TargetMode="External"/><Relationship Id="rId5" Type="http://schemas.openxmlformats.org/officeDocument/2006/relationships/hyperlink" Target="mailto:actemp-conf@ilo.org" TargetMode="External"/><Relationship Id="rId4" Type="http://schemas.openxmlformats.org/officeDocument/2006/relationships/image" Target="../media/image13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oe-ilc.org/fr/accueil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sv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svg"/><Relationship Id="rId10" Type="http://schemas.openxmlformats.org/officeDocument/2006/relationships/hyperlink" Target="https://www.ioe-emp.org/fileadmin/ioe_documents/publications/ILO_ILC/2018/FR/_201801_Info_detaillees_employeurs_CIT_2018_et_suivantes_avec_Couvs_FR.pdf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e-ilc.org/fr/accueil.htm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59345"/>
            <a:ext cx="12192000" cy="3938154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11" y="2349062"/>
            <a:ext cx="2880000" cy="2309648"/>
          </a:xfrm>
          <a:prstGeom prst="ellipse">
            <a:avLst/>
          </a:prstGeom>
          <a:ln w="1047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472" y="40613"/>
            <a:ext cx="1192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14282"/>
                </a:solidFill>
              </a:rPr>
              <a:t>CIT – VADEMECUM DE L’EMPLOYEUR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7010" y="6211669"/>
            <a:ext cx="543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33333"/>
                </a:solidFill>
              </a:rPr>
              <a:t>OIE © 2017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0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46063" y="1798820"/>
            <a:ext cx="11699875" cy="41447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Slide Title (</a:t>
            </a:r>
            <a:r>
              <a:rPr lang="en-GB" sz="4400" dirty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n-GB" sz="4400" dirty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2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algn="l"/>
            <a:r>
              <a:rPr lang="fr-FR" cap="all" dirty="0">
                <a:solidFill>
                  <a:schemeClr val="bg1"/>
                </a:solidFill>
              </a:rPr>
              <a:t>Quelles procédures dois-je connaître ?</a:t>
            </a:r>
            <a:endParaRPr lang="fr-FR" sz="4400" cap="all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3064273" y="2470291"/>
            <a:ext cx="264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14282"/>
                </a:solidFill>
              </a:rPr>
              <a:t>Réunion du Groupe</a:t>
            </a:r>
            <a:br>
              <a:rPr lang="fr-FR" sz="2200" dirty="0">
                <a:solidFill>
                  <a:srgbClr val="014282"/>
                </a:solidFill>
              </a:rPr>
            </a:br>
            <a:r>
              <a:rPr lang="fr-FR" sz="2200" dirty="0">
                <a:solidFill>
                  <a:srgbClr val="014282"/>
                </a:solidFill>
              </a:rPr>
              <a:t>des employeurs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6551944" y="3541162"/>
            <a:ext cx="436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14282"/>
                </a:solidFill>
              </a:rPr>
              <a:t>Des votes peuvent avoir lieu et revêtir une importance capitale pour les employeurs ! Des explications seront données lors de la réunion du Groupe des employeurs.</a:t>
            </a:r>
          </a:p>
          <a:p>
            <a:r>
              <a:rPr lang="fr-FR" sz="1400" dirty="0">
                <a:solidFill>
                  <a:srgbClr val="014282"/>
                </a:solidFill>
              </a:rPr>
              <a:t>Pour en savoir plus, cliquez </a:t>
            </a:r>
            <a:r>
              <a:rPr lang="fr-FR" sz="1400" dirty="0">
                <a:solidFill>
                  <a:srgbClr val="014282"/>
                </a:solidFill>
                <a:hlinkClick r:id="rId2"/>
              </a:rPr>
              <a:t>ici</a:t>
            </a:r>
            <a:r>
              <a:rPr lang="fr-FR" sz="1400" dirty="0">
                <a:solidFill>
                  <a:srgbClr val="014282"/>
                </a:solidFill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77FE8-DBF6-4E81-8B73-34D60CABD364}"/>
              </a:ext>
            </a:extLst>
          </p:cNvPr>
          <p:cNvSpPr txBox="1"/>
          <p:nvPr/>
        </p:nvSpPr>
        <p:spPr>
          <a:xfrm>
            <a:off x="6551944" y="4956331"/>
            <a:ext cx="436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14282"/>
                </a:solidFill>
              </a:rPr>
              <a:t>Retirez votre badge au Pavillon du BIT. </a:t>
            </a:r>
          </a:p>
          <a:p>
            <a:r>
              <a:rPr lang="fr-FR" sz="1400" dirty="0">
                <a:solidFill>
                  <a:srgbClr val="014282"/>
                </a:solidFill>
              </a:rPr>
              <a:t>Munissez-vous d’une pièce d’identification ! </a:t>
            </a:r>
          </a:p>
        </p:txBody>
      </p:sp>
      <p:pic>
        <p:nvPicPr>
          <p:cNvPr id="19" name="Graphic 18" descr="Meeting">
            <a:extLst>
              <a:ext uri="{FF2B5EF4-FFF2-40B4-BE49-F238E27FC236}">
                <a16:creationId xmlns:a16="http://schemas.microsoft.com/office/drawing/2014/main" id="{31B02F79-14AB-402C-B67F-11DBD1AB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396" y="232533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D9329-1D46-4172-83D4-AF566123B495}"/>
              </a:ext>
            </a:extLst>
          </p:cNvPr>
          <p:cNvSpPr txBox="1"/>
          <p:nvPr/>
        </p:nvSpPr>
        <p:spPr>
          <a:xfrm>
            <a:off x="6551945" y="2560191"/>
            <a:ext cx="4061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Chaque matin à 9h00 – Palais des Nations – Salle XVI. </a:t>
            </a:r>
          </a:p>
          <a:p>
            <a:pPr algn="just"/>
            <a:r>
              <a:rPr lang="fr-FR" sz="1400" dirty="0">
                <a:solidFill>
                  <a:srgbClr val="014282"/>
                </a:solidFill>
              </a:rPr>
              <a:t>D’importantes informations sont partagées lors de ces réunions.</a:t>
            </a:r>
            <a:endParaRPr lang="fr-FR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B69F1-01CD-4BAF-BBFE-7EEB692DB0F3}"/>
              </a:ext>
            </a:extLst>
          </p:cNvPr>
          <p:cNvSpPr txBox="1"/>
          <p:nvPr/>
        </p:nvSpPr>
        <p:spPr>
          <a:xfrm>
            <a:off x="3068349" y="3802771"/>
            <a:ext cx="146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14282"/>
                </a:solidFill>
              </a:rPr>
              <a:t>Vote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5EC29-847E-450E-A710-3F6B6EE15ACF}"/>
              </a:ext>
            </a:extLst>
          </p:cNvPr>
          <p:cNvSpPr txBox="1"/>
          <p:nvPr/>
        </p:nvSpPr>
        <p:spPr>
          <a:xfrm>
            <a:off x="3064272" y="5048664"/>
            <a:ext cx="1982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14282"/>
                </a:solidFill>
              </a:rPr>
              <a:t>Badge CIT</a:t>
            </a:r>
          </a:p>
        </p:txBody>
      </p:sp>
      <p:pic>
        <p:nvPicPr>
          <p:cNvPr id="9" name="Graphic 8" descr="Employee Badge">
            <a:extLst>
              <a:ext uri="{FF2B5EF4-FFF2-40B4-BE49-F238E27FC236}">
                <a16:creationId xmlns:a16="http://schemas.microsoft.com/office/drawing/2014/main" id="{8A6D75F7-AE68-424E-9D52-E947ADCF1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396" y="4760741"/>
            <a:ext cx="914400" cy="9144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0494ED1-19EB-4D47-965F-E43C2A32995F}"/>
              </a:ext>
            </a:extLst>
          </p:cNvPr>
          <p:cNvGrpSpPr/>
          <p:nvPr/>
        </p:nvGrpSpPr>
        <p:grpSpPr>
          <a:xfrm>
            <a:off x="750098" y="3689998"/>
            <a:ext cx="1287732" cy="620476"/>
            <a:chOff x="1384777" y="3485379"/>
            <a:chExt cx="1922476" cy="1063690"/>
          </a:xfrm>
        </p:grpSpPr>
        <p:pic>
          <p:nvPicPr>
            <p:cNvPr id="35" name="Graphic 34" descr="Raised Hand">
              <a:extLst>
                <a:ext uri="{FF2B5EF4-FFF2-40B4-BE49-F238E27FC236}">
                  <a16:creationId xmlns:a16="http://schemas.microsoft.com/office/drawing/2014/main" id="{D12AA9FF-D2EB-4C66-941B-6A5E757DB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67651" y="3774382"/>
              <a:ext cx="525431" cy="525431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6F9FB15-26B9-4ABA-9FA6-DDB3DFE7682A}"/>
                </a:ext>
              </a:extLst>
            </p:cNvPr>
            <p:cNvGrpSpPr/>
            <p:nvPr/>
          </p:nvGrpSpPr>
          <p:grpSpPr>
            <a:xfrm>
              <a:off x="1384777" y="3485379"/>
              <a:ext cx="1922476" cy="1063690"/>
              <a:chOff x="500494" y="3442683"/>
              <a:chExt cx="1922476" cy="1063690"/>
            </a:xfrm>
          </p:grpSpPr>
          <p:pic>
            <p:nvPicPr>
              <p:cNvPr id="37" name="Graphic 36" descr="Raised Hand">
                <a:extLst>
                  <a:ext uri="{FF2B5EF4-FFF2-40B4-BE49-F238E27FC236}">
                    <a16:creationId xmlns:a16="http://schemas.microsoft.com/office/drawing/2014/main" id="{F703DF29-8366-467B-AB66-CC98EBC30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1294" y="3685909"/>
                <a:ext cx="525431" cy="525431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E967671-AC27-4CB3-B83F-ECB9A30DCD86}"/>
                  </a:ext>
                </a:extLst>
              </p:cNvPr>
              <p:cNvGrpSpPr/>
              <p:nvPr/>
            </p:nvGrpSpPr>
            <p:grpSpPr>
              <a:xfrm>
                <a:off x="500494" y="3442683"/>
                <a:ext cx="1922476" cy="1063690"/>
                <a:chOff x="460623" y="3436653"/>
                <a:chExt cx="1922476" cy="1063690"/>
              </a:xfrm>
            </p:grpSpPr>
            <p:pic>
              <p:nvPicPr>
                <p:cNvPr id="39" name="Graphic 38" descr="Raised Hand">
                  <a:extLst>
                    <a:ext uri="{FF2B5EF4-FFF2-40B4-BE49-F238E27FC236}">
                      <a16:creationId xmlns:a16="http://schemas.microsoft.com/office/drawing/2014/main" id="{35B1AC0F-6580-48D6-83E2-14424C24B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868" y="3698737"/>
                  <a:ext cx="525431" cy="525431"/>
                </a:xfrm>
                <a:prstGeom prst="rect">
                  <a:avLst/>
                </a:prstGeom>
              </p:spPr>
            </p:pic>
            <p:pic>
              <p:nvPicPr>
                <p:cNvPr id="40" name="Graphic 39" descr="Raised Hand">
                  <a:extLst>
                    <a:ext uri="{FF2B5EF4-FFF2-40B4-BE49-F238E27FC236}">
                      <a16:creationId xmlns:a16="http://schemas.microsoft.com/office/drawing/2014/main" id="{AD7B49B5-82CB-4E6A-AA06-0E08B76B16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9583" y="3436653"/>
                  <a:ext cx="538259" cy="538259"/>
                </a:xfrm>
                <a:prstGeom prst="rect">
                  <a:avLst/>
                </a:prstGeom>
              </p:spPr>
            </p:pic>
            <p:pic>
              <p:nvPicPr>
                <p:cNvPr id="41" name="Graphic 40" descr="Raised Hand">
                  <a:extLst>
                    <a:ext uri="{FF2B5EF4-FFF2-40B4-BE49-F238E27FC236}">
                      <a16:creationId xmlns:a16="http://schemas.microsoft.com/office/drawing/2014/main" id="{877959FE-D87F-40AC-A614-539CF33B73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4920" y="3436653"/>
                  <a:ext cx="525431" cy="525431"/>
                </a:xfrm>
                <a:prstGeom prst="rect">
                  <a:avLst/>
                </a:prstGeom>
              </p:spPr>
            </p:pic>
            <p:pic>
              <p:nvPicPr>
                <p:cNvPr id="42" name="Graphic 41" descr="Raised Hand">
                  <a:extLst>
                    <a:ext uri="{FF2B5EF4-FFF2-40B4-BE49-F238E27FC236}">
                      <a16:creationId xmlns:a16="http://schemas.microsoft.com/office/drawing/2014/main" id="{07D508CB-5F0A-414E-96D9-2A4483887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7668" y="3951621"/>
                  <a:ext cx="525431" cy="525431"/>
                </a:xfrm>
                <a:prstGeom prst="rect">
                  <a:avLst/>
                </a:prstGeom>
              </p:spPr>
            </p:pic>
            <p:pic>
              <p:nvPicPr>
                <p:cNvPr id="43" name="Graphic 42" descr="Raised Hand">
                  <a:extLst>
                    <a:ext uri="{FF2B5EF4-FFF2-40B4-BE49-F238E27FC236}">
                      <a16:creationId xmlns:a16="http://schemas.microsoft.com/office/drawing/2014/main" id="{9D2B68C1-BE08-47F4-A373-9D6C92F64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623" y="3459944"/>
                  <a:ext cx="525431" cy="525431"/>
                </a:xfrm>
                <a:prstGeom prst="rect">
                  <a:avLst/>
                </a:prstGeom>
              </p:spPr>
            </p:pic>
            <p:pic>
              <p:nvPicPr>
                <p:cNvPr id="44" name="Graphic 43" descr="Raised Hand">
                  <a:extLst>
                    <a:ext uri="{FF2B5EF4-FFF2-40B4-BE49-F238E27FC236}">
                      <a16:creationId xmlns:a16="http://schemas.microsoft.com/office/drawing/2014/main" id="{43C2AC94-33B0-4C41-AD77-671C3D00B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3371" y="3974912"/>
                  <a:ext cx="525431" cy="525431"/>
                </a:xfrm>
                <a:prstGeom prst="rect">
                  <a:avLst/>
                </a:prstGeom>
              </p:spPr>
            </p:pic>
            <p:pic>
              <p:nvPicPr>
                <p:cNvPr id="45" name="Graphic 44" descr="Raised Hand">
                  <a:extLst>
                    <a:ext uri="{FF2B5EF4-FFF2-40B4-BE49-F238E27FC236}">
                      <a16:creationId xmlns:a16="http://schemas.microsoft.com/office/drawing/2014/main" id="{58AB352A-9F7A-41A6-AF8D-783ADA500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2460" y="3962084"/>
                  <a:ext cx="525431" cy="52543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554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3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699875" cy="41447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Slide Title (</a:t>
            </a:r>
            <a:r>
              <a:rPr lang="en-GB" sz="4400" dirty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n-GB" sz="4400" dirty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3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algn="l"/>
            <a:r>
              <a:rPr lang="fr-FR" cap="all" dirty="0">
                <a:solidFill>
                  <a:schemeClr val="bg1"/>
                </a:solidFill>
              </a:rPr>
              <a:t>Quelles procédures dois-je connaître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2738436" y="2526510"/>
            <a:ext cx="302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14282"/>
                </a:solidFill>
              </a:rPr>
              <a:t>Inscription aux commissions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2738436" y="3454238"/>
            <a:ext cx="2848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solidFill>
                  <a:srgbClr val="014282"/>
                </a:solidFill>
              </a:rPr>
              <a:t>Prendre la parole sur le rapport du DG du BIT en séance plénière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77FE8-DBF6-4E81-8B73-34D60CABD364}"/>
              </a:ext>
            </a:extLst>
          </p:cNvPr>
          <p:cNvSpPr txBox="1"/>
          <p:nvPr/>
        </p:nvSpPr>
        <p:spPr>
          <a:xfrm>
            <a:off x="2738436" y="4867035"/>
            <a:ext cx="2717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14282"/>
                </a:solidFill>
              </a:rPr>
              <a:t>Vous quittez plus tôt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34166-D483-47B3-A52A-CE3E7B0B8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19221" r="6800" b="34074"/>
          <a:stretch/>
        </p:blipFill>
        <p:spPr>
          <a:xfrm>
            <a:off x="1129153" y="4845236"/>
            <a:ext cx="542624" cy="419798"/>
          </a:xfrm>
          <a:prstGeom prst="rect">
            <a:avLst/>
          </a:prstGeom>
        </p:spPr>
      </p:pic>
      <p:pic>
        <p:nvPicPr>
          <p:cNvPr id="16" name="Graphic 15" descr="Contract">
            <a:extLst>
              <a:ext uri="{FF2B5EF4-FFF2-40B4-BE49-F238E27FC236}">
                <a16:creationId xmlns:a16="http://schemas.microsoft.com/office/drawing/2014/main" id="{C9BEED3B-B631-4D01-AF8F-B3423C5E6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681" y="2526510"/>
            <a:ext cx="613569" cy="6135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AAEAB-04E8-40FC-A728-6FC7C1FD0DCF}"/>
              </a:ext>
            </a:extLst>
          </p:cNvPr>
          <p:cNvSpPr txBox="1"/>
          <p:nvPr/>
        </p:nvSpPr>
        <p:spPr>
          <a:xfrm>
            <a:off x="6089811" y="2557776"/>
            <a:ext cx="426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C’est</a:t>
            </a:r>
            <a:r>
              <a:rPr lang="en-GB" sz="1400" dirty="0">
                <a:solidFill>
                  <a:srgbClr val="014282"/>
                </a:solidFill>
              </a:rPr>
              <a:t> ACT/EMP, non </a:t>
            </a:r>
            <a:r>
              <a:rPr lang="fr-FR" sz="1400" dirty="0">
                <a:solidFill>
                  <a:srgbClr val="014282"/>
                </a:solidFill>
              </a:rPr>
              <a:t>l’OIE</a:t>
            </a:r>
            <a:r>
              <a:rPr lang="en-GB" sz="1400" dirty="0">
                <a:solidFill>
                  <a:srgbClr val="014282"/>
                </a:solidFill>
              </a:rPr>
              <a:t>, </a:t>
            </a:r>
            <a:r>
              <a:rPr lang="fr-FR" sz="1400" dirty="0">
                <a:solidFill>
                  <a:srgbClr val="014282"/>
                </a:solidFill>
              </a:rPr>
              <a:t>qui enregistre les inscriptions</a:t>
            </a:r>
            <a:r>
              <a:rPr lang="en-GB" sz="1400" dirty="0">
                <a:solidFill>
                  <a:srgbClr val="014282"/>
                </a:solidFill>
              </a:rPr>
              <a:t>. </a:t>
            </a:r>
            <a:r>
              <a:rPr lang="fr-FR" sz="1400" dirty="0">
                <a:solidFill>
                  <a:srgbClr val="014282"/>
                </a:solidFill>
              </a:rPr>
              <a:t>Veuillez compléter le formulaire d’inscription avant le début de la CIT et l’envoyer à</a:t>
            </a:r>
            <a:r>
              <a:rPr lang="en-GB" sz="1400" dirty="0">
                <a:solidFill>
                  <a:srgbClr val="014282"/>
                </a:solidFill>
              </a:rPr>
              <a:t> </a:t>
            </a:r>
            <a:r>
              <a:rPr lang="en-US" sz="1400" u="sng" dirty="0">
                <a:hlinkClick r:id="rId5"/>
              </a:rPr>
              <a:t>actemp-conf@ilo.org</a:t>
            </a:r>
            <a:r>
              <a:rPr lang="en-GB" sz="1400" dirty="0"/>
              <a:t> </a:t>
            </a:r>
            <a:endParaRPr lang="en-GB" sz="1400" dirty="0">
              <a:solidFill>
                <a:srgbClr val="01428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5478D-7F3A-4044-B36F-573781D61531}"/>
              </a:ext>
            </a:extLst>
          </p:cNvPr>
          <p:cNvSpPr txBox="1"/>
          <p:nvPr/>
        </p:nvSpPr>
        <p:spPr>
          <a:xfrm>
            <a:off x="6089810" y="3426011"/>
            <a:ext cx="4363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Envoyez un e-mail à </a:t>
            </a:r>
            <a:r>
              <a:rPr lang="fr-FR" sz="1400" dirty="0">
                <a:solidFill>
                  <a:srgbClr val="014282"/>
                </a:solidFill>
                <a:hlinkClick r:id="rId6"/>
              </a:rPr>
              <a:t>orateurs@ilo.org</a:t>
            </a:r>
            <a:r>
              <a:rPr lang="fr-FR" sz="1400" dirty="0">
                <a:solidFill>
                  <a:srgbClr val="014282"/>
                </a:solidFill>
              </a:rPr>
              <a:t> pour réserver une plage horaire, puis le texte de votre intervention à </a:t>
            </a:r>
            <a:r>
              <a:rPr lang="fr-FR" sz="1400" dirty="0">
                <a:solidFill>
                  <a:srgbClr val="014282"/>
                </a:solidFill>
                <a:hlinkClick r:id="rId7"/>
              </a:rPr>
              <a:t>ilcspeeches@ilo.org</a:t>
            </a:r>
            <a:r>
              <a:rPr lang="fr-FR" sz="1400" dirty="0">
                <a:solidFill>
                  <a:srgbClr val="014282"/>
                </a:solidFill>
              </a:rPr>
              <a:t> au moins 24 h avant de prendre la parole. Limitez votre intervention à 5 min. maximum</a:t>
            </a:r>
            <a:r>
              <a:rPr lang="en-GB" sz="1400" dirty="0">
                <a:solidFill>
                  <a:srgbClr val="014282"/>
                </a:solidFill>
              </a:rPr>
              <a:t>. </a:t>
            </a:r>
            <a:r>
              <a:rPr lang="fr-FR" sz="1400" dirty="0">
                <a:solidFill>
                  <a:srgbClr val="014282"/>
                </a:solidFill>
              </a:rPr>
              <a:t>Pour en savoir plus</a:t>
            </a:r>
            <a:r>
              <a:rPr lang="en-GB" sz="1400" dirty="0">
                <a:solidFill>
                  <a:srgbClr val="014282"/>
                </a:solidFill>
              </a:rPr>
              <a:t>, </a:t>
            </a:r>
            <a:r>
              <a:rPr lang="fr-FR" sz="1400" dirty="0">
                <a:solidFill>
                  <a:srgbClr val="014282"/>
                </a:solidFill>
              </a:rPr>
              <a:t>veuillez</a:t>
            </a:r>
            <a:r>
              <a:rPr lang="en-GB" sz="1400" dirty="0">
                <a:solidFill>
                  <a:srgbClr val="014282"/>
                </a:solidFill>
              </a:rPr>
              <a:t> </a:t>
            </a:r>
            <a:r>
              <a:rPr lang="fr-FR" sz="1400" dirty="0">
                <a:solidFill>
                  <a:srgbClr val="014282"/>
                </a:solidFill>
              </a:rPr>
              <a:t>consulter</a:t>
            </a:r>
            <a:r>
              <a:rPr lang="en-US" sz="1400" dirty="0">
                <a:solidFill>
                  <a:srgbClr val="014282"/>
                </a:solidFill>
              </a:rPr>
              <a:t> </a:t>
            </a:r>
            <a:r>
              <a:rPr lang="fr-FR" sz="1400" dirty="0">
                <a:solidFill>
                  <a:srgbClr val="014282"/>
                </a:solidFill>
              </a:rPr>
              <a:t>la section </a:t>
            </a:r>
            <a:r>
              <a:rPr lang="en-US" sz="1400" dirty="0">
                <a:solidFill>
                  <a:srgbClr val="014282"/>
                </a:solidFill>
              </a:rPr>
              <a:t>“</a:t>
            </a:r>
            <a:r>
              <a:rPr lang="fr-FR" sz="1400" dirty="0">
                <a:solidFill>
                  <a:srgbClr val="014282"/>
                </a:solidFill>
              </a:rPr>
              <a:t>Prendre</a:t>
            </a:r>
            <a:r>
              <a:rPr lang="en-US" sz="1400" dirty="0">
                <a:solidFill>
                  <a:srgbClr val="014282"/>
                </a:solidFill>
              </a:rPr>
              <a:t> </a:t>
            </a:r>
            <a:r>
              <a:rPr lang="fr-FR" sz="1400" dirty="0">
                <a:solidFill>
                  <a:srgbClr val="014282"/>
                </a:solidFill>
              </a:rPr>
              <a:t>la parole en plénière” du Guide de la Conférence de l’OIT</a:t>
            </a:r>
            <a:r>
              <a:rPr lang="en-US" sz="1400" dirty="0">
                <a:solidFill>
                  <a:srgbClr val="014282"/>
                </a:solidFill>
              </a:rPr>
              <a:t>. </a:t>
            </a:r>
            <a:endParaRPr lang="en-GB" sz="1400" dirty="0">
              <a:solidFill>
                <a:srgbClr val="01428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8AEE9-E60F-4B8B-9D50-80898041D06D}"/>
              </a:ext>
            </a:extLst>
          </p:cNvPr>
          <p:cNvSpPr txBox="1"/>
          <p:nvPr/>
        </p:nvSpPr>
        <p:spPr>
          <a:xfrm>
            <a:off x="6089810" y="4866194"/>
            <a:ext cx="426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Si vous quittez la CIT plus tôt, vous devez en informer le Secrétariat des employeurs, Mme Dalia Farag, au bureau </a:t>
            </a:r>
            <a:r>
              <a:rPr lang="en-GB" sz="1400" dirty="0">
                <a:solidFill>
                  <a:srgbClr val="014282"/>
                </a:solidFill>
              </a:rPr>
              <a:t>A-531 du </a:t>
            </a:r>
            <a:r>
              <a:rPr lang="fr-FR" sz="1400" dirty="0">
                <a:solidFill>
                  <a:srgbClr val="014282"/>
                </a:solidFill>
              </a:rPr>
              <a:t>Palais</a:t>
            </a:r>
            <a:r>
              <a:rPr lang="en-GB" sz="1400" dirty="0">
                <a:solidFill>
                  <a:srgbClr val="014282"/>
                </a:solidFill>
              </a:rPr>
              <a:t> des Nations. </a:t>
            </a:r>
          </a:p>
        </p:txBody>
      </p:sp>
      <p:pic>
        <p:nvPicPr>
          <p:cNvPr id="20" name="Graphic 19" descr="Lecturer">
            <a:extLst>
              <a:ext uri="{FF2B5EF4-FFF2-40B4-BE49-F238E27FC236}">
                <a16:creationId xmlns:a16="http://schemas.microsoft.com/office/drawing/2014/main" id="{0F4B41F4-84E3-4C27-B2A8-B8CBB9D8D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972" y="3667617"/>
            <a:ext cx="597805" cy="5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9225" y="1798820"/>
            <a:ext cx="11699875" cy="41447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Slide Title (</a:t>
            </a:r>
            <a:r>
              <a:rPr lang="en-GB" sz="4400" dirty="0">
                <a:solidFill>
                  <a:schemeClr val="bg1">
                    <a:lumMod val="95000"/>
                  </a:schemeClr>
                </a:solidFill>
              </a:rPr>
              <a:t>Calibri</a:t>
            </a:r>
            <a:r>
              <a:rPr lang="en-GB" sz="4400" dirty="0">
                <a:solidFill>
                  <a:schemeClr val="bg1"/>
                </a:solidFill>
              </a:rPr>
              <a:t> body, 44, White)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ABE8-7AEC-4B69-B846-11F652C68999}" type="slidenum">
              <a:rPr lang="en-GB" smtClean="0">
                <a:solidFill>
                  <a:srgbClr val="333333"/>
                </a:solidFill>
              </a:rPr>
              <a:pPr/>
              <a:t>4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lvl="1" algn="l"/>
            <a:r>
              <a:rPr lang="fr-FR" cap="all" dirty="0">
                <a:solidFill>
                  <a:schemeClr val="bg1"/>
                </a:solidFill>
              </a:rPr>
              <a:t>Quelles procédures dois-je connaître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1C22C-8A6D-4E69-84F7-DC32E0F93A86}"/>
              </a:ext>
            </a:extLst>
          </p:cNvPr>
          <p:cNvSpPr txBox="1"/>
          <p:nvPr/>
        </p:nvSpPr>
        <p:spPr>
          <a:xfrm>
            <a:off x="6510230" y="2740297"/>
            <a:ext cx="350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Veuillez lire ce Guide, notamment les sections “participation” et “règles de procédures”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2868-F78E-4AE0-B884-E96A43DB3796}"/>
              </a:ext>
            </a:extLst>
          </p:cNvPr>
          <p:cNvSpPr txBox="1"/>
          <p:nvPr/>
        </p:nvSpPr>
        <p:spPr>
          <a:xfrm>
            <a:off x="6510231" y="4116109"/>
            <a:ext cx="3506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14282"/>
                </a:solidFill>
              </a:rPr>
              <a:t>Vous avez d’autres questions ? Prenez contact avec l’équipe de communications de l’OIE au bureau A-541 du Palais des Nations.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F7C6502C-9320-4159-87AC-13E6796E4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011" y="4116109"/>
            <a:ext cx="542131" cy="542131"/>
          </a:xfrm>
          <a:prstGeom prst="rect">
            <a:avLst/>
          </a:prstGeom>
        </p:spPr>
      </p:pic>
      <p:pic>
        <p:nvPicPr>
          <p:cNvPr id="6" name="Graphic 5" descr="Glasses">
            <a:extLst>
              <a:ext uri="{FF2B5EF4-FFF2-40B4-BE49-F238E27FC236}">
                <a16:creationId xmlns:a16="http://schemas.microsoft.com/office/drawing/2014/main" id="{0643ED4F-C622-471B-A51D-40D47963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877" y="258241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4EE2F-B360-4BCF-A3AF-84DC72F8ADC7}"/>
              </a:ext>
            </a:extLst>
          </p:cNvPr>
          <p:cNvSpPr txBox="1"/>
          <p:nvPr/>
        </p:nvSpPr>
        <p:spPr>
          <a:xfrm>
            <a:off x="2861285" y="2654893"/>
            <a:ext cx="2995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14282"/>
                </a:solidFill>
              </a:rPr>
              <a:t>Guide de la Conférence publié par le 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90860-3DC4-4697-8D4E-80CFC5C181E9}"/>
              </a:ext>
            </a:extLst>
          </p:cNvPr>
          <p:cNvSpPr txBox="1"/>
          <p:nvPr/>
        </p:nvSpPr>
        <p:spPr>
          <a:xfrm>
            <a:off x="2861285" y="4102007"/>
            <a:ext cx="331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14282"/>
                </a:solidFill>
              </a:rPr>
              <a:t>Assistance</a:t>
            </a:r>
          </a:p>
        </p:txBody>
      </p:sp>
    </p:spTree>
    <p:extLst>
      <p:ext uri="{BB962C8B-B14F-4D97-AF65-F5344CB8AC3E}">
        <p14:creationId xmlns:p14="http://schemas.microsoft.com/office/powerpoint/2010/main" val="2473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072" y="5140304"/>
            <a:ext cx="4453728" cy="86275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700" dirty="0">
                <a:solidFill>
                  <a:srgbClr val="014282"/>
                </a:solidFill>
                <a:cs typeface="Arial" panose="020B0604020202020204" pitchFamily="34" charset="0"/>
              </a:rPr>
              <a:t>POUR LES CONSULTER, </a:t>
            </a:r>
            <a:r>
              <a:rPr lang="fr-FR" sz="1700" b="1" u="sng" dirty="0">
                <a:solidFill>
                  <a:srgbClr val="014282"/>
                </a:solidFill>
                <a:cs typeface="Arial" panose="020B0604020202020204" pitchFamily="34" charset="0"/>
              </a:rPr>
              <a:t>VOUS AUREZ BESOIN D’UN MOT DE PASSE</a:t>
            </a:r>
            <a:r>
              <a:rPr lang="fr-FR" sz="1700" dirty="0">
                <a:solidFill>
                  <a:srgbClr val="014282"/>
                </a:solidFill>
                <a:cs typeface="Arial" panose="020B0604020202020204" pitchFamily="34" charset="0"/>
              </a:rPr>
              <a:t> POUR ACCÉDER AU MICROSITE DE L’OIE : </a:t>
            </a:r>
            <a:r>
              <a:rPr lang="fr-FR" sz="170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Clr>
                <a:srgbClr val="013A79"/>
              </a:buClr>
              <a:buSzPct val="110000"/>
              <a:defRPr/>
            </a:pPr>
            <a:endParaRPr lang="en-US" sz="1500" dirty="0">
              <a:solidFill>
                <a:srgbClr val="014282"/>
              </a:solidFill>
              <a:cs typeface="Arial" panose="020B0604020202020204" pitchFamily="34" charset="0"/>
              <a:hlinkClick r:id="rId2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None/>
              <a:defRPr/>
            </a:pPr>
            <a:endParaRPr lang="en-GB" sz="1500" dirty="0">
              <a:hlinkClick r:id="rId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993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all" dirty="0">
                <a:solidFill>
                  <a:schemeClr val="bg1"/>
                </a:solidFill>
              </a:rPr>
              <a:t>Où puis-je trouver les informations préliminaires sur les discussions </a:t>
            </a:r>
            <a:r>
              <a:rPr lang="fr-FR" sz="3200" dirty="0">
                <a:solidFill>
                  <a:schemeClr val="bg1"/>
                </a:solidFill>
              </a:rPr>
              <a:t>?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0CCB9F-270C-4CB0-AFB0-7C22EEF40B08}"/>
              </a:ext>
            </a:extLst>
          </p:cNvPr>
          <p:cNvGrpSpPr/>
          <p:nvPr/>
        </p:nvGrpSpPr>
        <p:grpSpPr>
          <a:xfrm>
            <a:off x="838200" y="2194833"/>
            <a:ext cx="4215741" cy="3200389"/>
            <a:chOff x="769375" y="1744303"/>
            <a:chExt cx="4215741" cy="3200389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7C5E0B2-6E45-4090-A7F7-7DB4902FED35}"/>
                </a:ext>
              </a:extLst>
            </p:cNvPr>
            <p:cNvSpPr txBox="1">
              <a:spLocks/>
            </p:cNvSpPr>
            <p:nvPr/>
          </p:nvSpPr>
          <p:spPr>
            <a:xfrm>
              <a:off x="769375" y="1744303"/>
              <a:ext cx="4215741" cy="11537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13A79"/>
                </a:buClr>
                <a:buSzPct val="110000"/>
                <a:defRPr/>
              </a:pPr>
              <a:r>
                <a:rPr lang="fr-FR" sz="1800" cap="all" dirty="0">
                  <a:solidFill>
                    <a:srgbClr val="014282"/>
                  </a:solidFill>
                  <a:cs typeface="Arial" panose="020B0604020202020204" pitchFamily="34" charset="0"/>
                </a:rPr>
                <a:t>Les discussions des points à l’ordre du jour reposent sur des </a:t>
              </a:r>
              <a:r>
                <a:rPr lang="fr-FR" sz="1800" b="1" u="sng" cap="all" dirty="0">
                  <a:solidFill>
                    <a:srgbClr val="014282"/>
                  </a:solidFill>
                  <a:cs typeface="Arial" panose="020B0604020202020204" pitchFamily="34" charset="0"/>
                </a:rPr>
                <a:t>Rapports du BIT</a:t>
              </a:r>
              <a:r>
                <a:rPr lang="fr-FR" sz="1800" cap="all" dirty="0">
                  <a:solidFill>
                    <a:srgbClr val="014282"/>
                  </a:solidFill>
                  <a:cs typeface="Arial" panose="020B0604020202020204" pitchFamily="34" charset="0"/>
                </a:rPr>
                <a:t> </a:t>
              </a:r>
              <a:r>
                <a:rPr lang="fr-FR" sz="1800" cap="all" dirty="0" err="1">
                  <a:solidFill>
                    <a:srgbClr val="014282"/>
                  </a:solidFill>
                  <a:cs typeface="Arial" panose="020B0604020202020204" pitchFamily="34" charset="0"/>
                </a:rPr>
                <a:t>préparÉs</a:t>
              </a:r>
              <a:r>
                <a:rPr lang="fr-FR" sz="1800" cap="all" dirty="0">
                  <a:solidFill>
                    <a:srgbClr val="014282"/>
                  </a:solidFill>
                  <a:cs typeface="Arial" panose="020B0604020202020204" pitchFamily="34" charset="0"/>
                </a:rPr>
                <a:t> en vue de la Conférence. </a:t>
              </a:r>
              <a:endParaRPr lang="fr-FR" sz="1800" b="1" u="sng" dirty="0">
                <a:solidFill>
                  <a:srgbClr val="014282"/>
                </a:solidFill>
                <a:cs typeface="Arial" panose="020B0604020202020204" pitchFamily="34" charset="0"/>
              </a:endParaRPr>
            </a:p>
            <a:p>
              <a:pPr marL="628650" lvl="1" indent="-285750">
                <a:lnSpc>
                  <a:spcPct val="100000"/>
                </a:lnSpc>
                <a:spcBef>
                  <a:spcPts val="0"/>
                </a:spcBef>
                <a:buClr>
                  <a:srgbClr val="013A79"/>
                </a:buClr>
                <a:buSzPct val="110000"/>
                <a:defRPr/>
              </a:pPr>
              <a:endParaRPr lang="en-US" sz="1600" dirty="0">
                <a:solidFill>
                  <a:srgbClr val="01428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13A79"/>
                </a:buClr>
                <a:buSzPct val="110000"/>
                <a:defRPr/>
              </a:pPr>
              <a:endParaRPr lang="en-GB" sz="1600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7D26E80C-F8FE-4CB1-B8F0-C0CB7CA003BD}"/>
                </a:ext>
              </a:extLst>
            </p:cNvPr>
            <p:cNvSpPr txBox="1">
              <a:spLocks/>
            </p:cNvSpPr>
            <p:nvPr/>
          </p:nvSpPr>
          <p:spPr>
            <a:xfrm>
              <a:off x="769375" y="4226423"/>
              <a:ext cx="4215741" cy="71826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13A79"/>
                </a:buClr>
                <a:buSzPct val="110000"/>
                <a:defRPr/>
              </a:pPr>
              <a:r>
                <a:rPr lang="fr-FR" sz="1700" dirty="0">
                  <a:solidFill>
                    <a:srgbClr val="014282"/>
                  </a:solidFill>
                  <a:cs typeface="Arial" panose="020B0604020202020204" pitchFamily="34" charset="0"/>
                </a:rPr>
                <a:t>CONSULTEZ LE SITE WEB DE L’OIT POUR ACCÉDER AUX RAPPORTS DU BIT</a:t>
              </a:r>
            </a:p>
            <a:p>
              <a:pPr algn="ctr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13A79"/>
                </a:buClr>
                <a:buSzPct val="110000"/>
                <a:defRPr/>
              </a:pPr>
              <a:endParaRPr lang="en-US" sz="1600" dirty="0">
                <a:solidFill>
                  <a:srgbClr val="014282"/>
                </a:solidFill>
                <a:cs typeface="Arial" panose="020B0604020202020204" pitchFamily="34" charset="0"/>
              </a:endParaRPr>
            </a:p>
            <a:p>
              <a:pPr marL="628650" lvl="1" indent="-285750">
                <a:lnSpc>
                  <a:spcPct val="100000"/>
                </a:lnSpc>
                <a:spcBef>
                  <a:spcPts val="0"/>
                </a:spcBef>
                <a:buClr>
                  <a:srgbClr val="013A79"/>
                </a:buClr>
                <a:buSzPct val="110000"/>
                <a:defRPr/>
              </a:pPr>
              <a:endParaRPr lang="en-US" sz="1600" dirty="0">
                <a:solidFill>
                  <a:srgbClr val="01428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13A79"/>
                </a:buClr>
                <a:buSzPct val="110000"/>
                <a:defRPr/>
              </a:pPr>
              <a:endParaRPr lang="en-GB" sz="1600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7D5C6B-0FFA-4B14-B7EC-AE3AFA5D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369" y="3043210"/>
              <a:ext cx="4031751" cy="73450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1D9FF9-1B71-4496-9FBB-9BA5A5A4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526" y="3214311"/>
            <a:ext cx="3071155" cy="178723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BB87C5-1F61-4C51-B67C-A67C8937D600}"/>
              </a:ext>
            </a:extLst>
          </p:cNvPr>
          <p:cNvSpPr txBox="1">
            <a:spLocks/>
          </p:cNvSpPr>
          <p:nvPr/>
        </p:nvSpPr>
        <p:spPr>
          <a:xfrm>
            <a:off x="6871572" y="1512278"/>
            <a:ext cx="4510765" cy="1593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3100" dirty="0">
                <a:solidFill>
                  <a:srgbClr val="014282"/>
                </a:solidFill>
                <a:cs typeface="Arial" panose="020B0604020202020204" pitchFamily="34" charset="0"/>
              </a:rPr>
              <a:t>L’OIE, EN TANT QUE SECRÉTARIAT DU GROUPE DES EMPLOYEURS, PRÉPARE DES INFORMATIONS PRÉLIMINAIRES POUR CHAQUE COMMISSION TECHNIQUE. </a:t>
            </a:r>
            <a:r>
              <a:rPr lang="fr-CH" sz="3200" dirty="0">
                <a:solidFill>
                  <a:srgbClr val="014282"/>
                </a:solidFill>
                <a:cs typeface="Arial" panose="020B0604020202020204" pitchFamily="34" charset="0"/>
              </a:rPr>
              <a:t>CES DOCUMENTS SONT INTITULÉS «</a:t>
            </a:r>
            <a:r>
              <a:rPr lang="fr-CH" sz="3200" b="1" u="sng" dirty="0">
                <a:solidFill>
                  <a:srgbClr val="014282"/>
                </a:solidFill>
                <a:cs typeface="Arial" panose="020B0604020202020204" pitchFamily="34" charset="0"/>
              </a:rPr>
              <a:t>NOTES  PRÉLIMINAIRES DE L’OIE»</a:t>
            </a:r>
            <a:r>
              <a:rPr lang="fr-CH" sz="3200" dirty="0">
                <a:solidFill>
                  <a:srgbClr val="014282"/>
                </a:solidFill>
                <a:cs typeface="Arial" panose="020B0604020202020204" pitchFamily="34" charset="0"/>
              </a:rPr>
              <a:t>.</a:t>
            </a:r>
            <a:endParaRPr lang="en-US" sz="3200" b="1" u="sng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fr-FR" sz="31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n-US" sz="25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n-US" sz="25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40" y="1747546"/>
            <a:ext cx="4669722" cy="70900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800" dirty="0">
                <a:solidFill>
                  <a:srgbClr val="FF0000"/>
                </a:solidFill>
                <a:cs typeface="Arial" panose="020B0604020202020204" pitchFamily="34" charset="0"/>
              </a:rPr>
              <a:t>DES DOCUMENTS</a:t>
            </a: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 QUI VISENT À AIDER LES EMPLOYEURS À RENFORCER LEURS POSITIONS</a:t>
            </a:r>
            <a:endParaRPr lang="fr-FR" sz="1600" dirty="0">
              <a:solidFill>
                <a:srgbClr val="014282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None/>
              <a:defRPr/>
            </a:pP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5709" y="404404"/>
            <a:ext cx="1060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QUE PUIS-JE TROUVER SUR LE MICROSITE IOE-ILC.ORG 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CB5503-F86F-4AEB-8F0C-68316456A7B8}"/>
              </a:ext>
            </a:extLst>
          </p:cNvPr>
          <p:cNvSpPr txBox="1">
            <a:spLocks/>
          </p:cNvSpPr>
          <p:nvPr/>
        </p:nvSpPr>
        <p:spPr>
          <a:xfrm>
            <a:off x="6388777" y="4448955"/>
            <a:ext cx="4719479" cy="7723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700" dirty="0">
                <a:solidFill>
                  <a:srgbClr val="014282"/>
                </a:solidFill>
                <a:cs typeface="Arial" panose="020B0604020202020204" pitchFamily="34" charset="0"/>
              </a:rPr>
              <a:t>DES INFORMATIONS SUR LES </a:t>
            </a:r>
            <a:r>
              <a:rPr 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PROFILS</a:t>
            </a:r>
            <a:r>
              <a:rPr lang="fr-FR" sz="1700" dirty="0">
                <a:solidFill>
                  <a:srgbClr val="014282"/>
                </a:solidFill>
                <a:cs typeface="Arial" panose="020B0604020202020204" pitchFamily="34" charset="0"/>
              </a:rPr>
              <a:t> DES PORTES-PAROLES DES EMPLOYEURS.</a:t>
            </a:r>
            <a:endParaRPr lang="fr-FR" sz="17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50AE5F-A88D-441F-8A53-02B4D4059647}"/>
              </a:ext>
            </a:extLst>
          </p:cNvPr>
          <p:cNvSpPr txBox="1">
            <a:spLocks/>
          </p:cNvSpPr>
          <p:nvPr/>
        </p:nvSpPr>
        <p:spPr>
          <a:xfrm>
            <a:off x="6388777" y="1745304"/>
            <a:ext cx="4768708" cy="9311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DES PAGES INTERNET POUR CHAQUE COMMISSION DE LA CIT, CONTENANT CHACUNE TOUTES LES INFORMATIONS COMPLÈTES : </a:t>
            </a:r>
            <a:endParaRPr lang="fr-FR" sz="1600" dirty="0">
              <a:solidFill>
                <a:srgbClr val="014282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288247-CCF1-4995-B21E-BC7C7751D54E}"/>
              </a:ext>
            </a:extLst>
          </p:cNvPr>
          <p:cNvSpPr txBox="1">
            <a:spLocks/>
          </p:cNvSpPr>
          <p:nvPr/>
        </p:nvSpPr>
        <p:spPr>
          <a:xfrm>
            <a:off x="1083744" y="4659079"/>
            <a:ext cx="1092555" cy="7872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VOUS POUVEZ ÉGALEMENT CONSULTER LE </a:t>
            </a:r>
            <a:r>
              <a:rPr lang="fr-FR" sz="1800" dirty="0">
                <a:solidFill>
                  <a:srgbClr val="FF0000"/>
                </a:solidFill>
                <a:cs typeface="Arial" panose="020B0604020202020204" pitchFamily="34" charset="0"/>
              </a:rPr>
              <a:t>BULLETIN QUOTIDIEN</a:t>
            </a:r>
            <a:endParaRPr lang="fr-FR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699D2C-393B-4A74-903F-4C5B8E03C08C}"/>
              </a:ext>
            </a:extLst>
          </p:cNvPr>
          <p:cNvSpPr txBox="1">
            <a:spLocks/>
          </p:cNvSpPr>
          <p:nvPr/>
        </p:nvSpPr>
        <p:spPr>
          <a:xfrm>
            <a:off x="3857801" y="4464120"/>
            <a:ext cx="1690125" cy="1446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000" dirty="0">
                <a:solidFill>
                  <a:srgbClr val="014282"/>
                </a:solidFill>
                <a:cs typeface="Arial" panose="020B0604020202020204" pitchFamily="34" charset="0"/>
              </a:rPr>
              <a:t>LE BULLETIN QUOTIDIEN VOUS DONNE TOUTES LES INFORMATIONS PRATIQUES IMPORTANTES POUR LA JOURNÉE, Y COMPRIS SUR LES RÉUNIONS QUI VONT SE TENIR ET LES SALLES CORRESPONDANTES.</a:t>
            </a:r>
            <a:endParaRPr lang="fr-FR"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3052F6-F573-4FE8-812F-331EC0E39D2F}"/>
              </a:ext>
            </a:extLst>
          </p:cNvPr>
          <p:cNvGrpSpPr/>
          <p:nvPr/>
        </p:nvGrpSpPr>
        <p:grpSpPr>
          <a:xfrm>
            <a:off x="6388777" y="5308469"/>
            <a:ext cx="4563205" cy="711514"/>
            <a:chOff x="6527738" y="4810375"/>
            <a:chExt cx="4257298" cy="677923"/>
          </a:xfrm>
        </p:grpSpPr>
        <p:pic>
          <p:nvPicPr>
            <p:cNvPr id="35" name="Graphic 34" descr="User">
              <a:extLst>
                <a:ext uri="{FF2B5EF4-FFF2-40B4-BE49-F238E27FC236}">
                  <a16:creationId xmlns:a16="http://schemas.microsoft.com/office/drawing/2014/main" id="{94E379D9-AB0D-49E3-B3EB-7398DE88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27738" y="4832289"/>
              <a:ext cx="656009" cy="656009"/>
            </a:xfrm>
            <a:prstGeom prst="rect">
              <a:avLst/>
            </a:prstGeom>
          </p:spPr>
        </p:pic>
        <p:pic>
          <p:nvPicPr>
            <p:cNvPr id="36" name="Graphic 35" descr="User">
              <a:extLst>
                <a:ext uri="{FF2B5EF4-FFF2-40B4-BE49-F238E27FC236}">
                  <a16:creationId xmlns:a16="http://schemas.microsoft.com/office/drawing/2014/main" id="{3325C15F-3BE0-44E4-8570-496D8C3F7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6341" y="4832286"/>
              <a:ext cx="656009" cy="656009"/>
            </a:xfrm>
            <a:prstGeom prst="rect">
              <a:avLst/>
            </a:prstGeom>
          </p:spPr>
        </p:pic>
        <p:pic>
          <p:nvPicPr>
            <p:cNvPr id="37" name="Graphic 36" descr="User">
              <a:extLst>
                <a:ext uri="{FF2B5EF4-FFF2-40B4-BE49-F238E27FC236}">
                  <a16:creationId xmlns:a16="http://schemas.microsoft.com/office/drawing/2014/main" id="{1A7B595D-FF91-4C0D-8F26-171F2F5AE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3586" y="4810375"/>
              <a:ext cx="656009" cy="656009"/>
            </a:xfrm>
            <a:prstGeom prst="rect">
              <a:avLst/>
            </a:prstGeom>
          </p:spPr>
        </p:pic>
        <p:pic>
          <p:nvPicPr>
            <p:cNvPr id="38" name="Graphic 37" descr="User">
              <a:extLst>
                <a:ext uri="{FF2B5EF4-FFF2-40B4-BE49-F238E27FC236}">
                  <a16:creationId xmlns:a16="http://schemas.microsoft.com/office/drawing/2014/main" id="{F6146913-E1B9-489E-9ABE-E6E49DC9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01" y="4814646"/>
              <a:ext cx="656009" cy="656009"/>
            </a:xfrm>
            <a:prstGeom prst="rect">
              <a:avLst/>
            </a:prstGeom>
          </p:spPr>
        </p:pic>
        <p:pic>
          <p:nvPicPr>
            <p:cNvPr id="39" name="Graphic 38" descr="User">
              <a:extLst>
                <a:ext uri="{FF2B5EF4-FFF2-40B4-BE49-F238E27FC236}">
                  <a16:creationId xmlns:a16="http://schemas.microsoft.com/office/drawing/2014/main" id="{70A1BDAA-B496-454B-B02D-45EEF92E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7085" y="4815747"/>
              <a:ext cx="656009" cy="656009"/>
            </a:xfrm>
            <a:prstGeom prst="rect">
              <a:avLst/>
            </a:prstGeom>
          </p:spPr>
        </p:pic>
        <p:pic>
          <p:nvPicPr>
            <p:cNvPr id="40" name="Graphic 39" descr="User">
              <a:extLst>
                <a:ext uri="{FF2B5EF4-FFF2-40B4-BE49-F238E27FC236}">
                  <a16:creationId xmlns:a16="http://schemas.microsoft.com/office/drawing/2014/main" id="{32F16FFE-E1AD-4998-9E08-AE955A4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4868" y="4814646"/>
              <a:ext cx="656009" cy="656009"/>
            </a:xfrm>
            <a:prstGeom prst="rect">
              <a:avLst/>
            </a:prstGeom>
          </p:spPr>
        </p:pic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74FA90FE-1573-4C1B-BF9E-20DAE2EF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9027" y="4810375"/>
              <a:ext cx="656009" cy="656009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672FC7F-EEB8-4DA6-84AD-2F10AD8E1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954" y="4172953"/>
            <a:ext cx="1222093" cy="1847027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0C203A7-2164-469D-96E4-B7637A073D9F}"/>
              </a:ext>
            </a:extLst>
          </p:cNvPr>
          <p:cNvSpPr txBox="1">
            <a:spLocks/>
          </p:cNvSpPr>
          <p:nvPr/>
        </p:nvSpPr>
        <p:spPr>
          <a:xfrm>
            <a:off x="6701944" y="2921441"/>
            <a:ext cx="4142374" cy="2483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FF0000"/>
                </a:solidFill>
                <a:cs typeface="Arial" panose="020B0604020202020204" pitchFamily="34" charset="0"/>
              </a:rPr>
              <a:t>LE PERSONNEL D‘APPUI DE L’OIE ET D’ACT/EMP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01CFEFB-2144-4BA8-A39E-5DD3A742FC58}"/>
              </a:ext>
            </a:extLst>
          </p:cNvPr>
          <p:cNvSpPr txBox="1">
            <a:spLocks/>
          </p:cNvSpPr>
          <p:nvPr/>
        </p:nvSpPr>
        <p:spPr>
          <a:xfrm>
            <a:off x="6701944" y="3316534"/>
            <a:ext cx="2674632" cy="240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14282"/>
                </a:solidFill>
                <a:cs typeface="Arial" panose="020B0604020202020204" pitchFamily="34" charset="0"/>
              </a:rPr>
              <a:t>LES DOCUMENTS CONCERNÉS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C28A479-9C44-40AD-B228-A854AE0310DC}"/>
              </a:ext>
            </a:extLst>
          </p:cNvPr>
          <p:cNvSpPr txBox="1">
            <a:spLocks/>
          </p:cNvSpPr>
          <p:nvPr/>
        </p:nvSpPr>
        <p:spPr>
          <a:xfrm>
            <a:off x="6701944" y="3746985"/>
            <a:ext cx="2989086" cy="2596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14282"/>
                </a:solidFill>
                <a:cs typeface="Arial" panose="020B0604020202020204" pitchFamily="34" charset="0"/>
              </a:rPr>
              <a:t>LES </a:t>
            </a:r>
            <a:r>
              <a:rPr lang="fr-FR" sz="1200" dirty="0">
                <a:solidFill>
                  <a:srgbClr val="FF0000"/>
                </a:solidFill>
                <a:cs typeface="Arial" panose="020B0604020202020204" pitchFamily="34" charset="0"/>
              </a:rPr>
              <a:t>ANNONCES</a:t>
            </a:r>
            <a:r>
              <a:rPr lang="fr-FR" sz="1200" dirty="0">
                <a:solidFill>
                  <a:srgbClr val="014282"/>
                </a:solidFill>
                <a:cs typeface="Arial" panose="020B0604020202020204" pitchFamily="34" charset="0"/>
              </a:rPr>
              <a:t> PERTINENTES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585B6-A3C2-4305-9235-86B2D8A79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" y="2425457"/>
            <a:ext cx="901952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839AB7-508B-41B4-B085-1D1E0C789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2" y="2575457"/>
            <a:ext cx="903357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9A66D6-DBB1-4138-83FB-AB668176A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9" y="249100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80D41C-57F0-407B-A56D-1F7FEF8A6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99" y="264100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288842-674D-41B6-84D8-B95831ECF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41" y="2481381"/>
            <a:ext cx="89870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FEC472-0772-4BCD-BFE9-91F9380090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05" y="2631381"/>
            <a:ext cx="897767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7113E9-BE36-46E5-9F6F-4A1B124319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39" y="2481381"/>
            <a:ext cx="895122" cy="1271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E0AC24-E0F8-4A83-ADB8-7DE6C09C3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15" y="2631381"/>
            <a:ext cx="900412" cy="12719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9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 descr="Help">
            <a:extLst>
              <a:ext uri="{FF2B5EF4-FFF2-40B4-BE49-F238E27FC236}">
                <a16:creationId xmlns:a16="http://schemas.microsoft.com/office/drawing/2014/main" id="{246338DF-859A-4E92-AEF8-73DE42911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7149" y="2523010"/>
            <a:ext cx="491156" cy="491156"/>
          </a:xfr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QUEL EST LE RÔLE DE L’OIE À LA CIT 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B2073FD7-9E97-41C4-9D2F-A79DFBF1E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426" y="3374356"/>
            <a:ext cx="501869" cy="501869"/>
          </a:xfrm>
          <a:prstGeom prst="rect">
            <a:avLst/>
          </a:prstGeom>
        </p:spPr>
      </p:pic>
      <p:pic>
        <p:nvPicPr>
          <p:cNvPr id="13" name="Graphic 12" descr="Pencil">
            <a:extLst>
              <a:ext uri="{FF2B5EF4-FFF2-40B4-BE49-F238E27FC236}">
                <a16:creationId xmlns:a16="http://schemas.microsoft.com/office/drawing/2014/main" id="{4994A983-2C56-4A4E-9373-C6C5F9D83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954" y="1674097"/>
            <a:ext cx="611903" cy="611903"/>
          </a:xfrm>
          <a:prstGeom prst="rect">
            <a:avLst/>
          </a:prstGeom>
        </p:spPr>
      </p:pic>
      <p:pic>
        <p:nvPicPr>
          <p:cNvPr id="15" name="Graphic 14" descr="Head with Gears">
            <a:extLst>
              <a:ext uri="{FF2B5EF4-FFF2-40B4-BE49-F238E27FC236}">
                <a16:creationId xmlns:a16="http://schemas.microsoft.com/office/drawing/2014/main" id="{5465A37A-9EC4-4BA6-961E-22EABA3CA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603" y="3329816"/>
            <a:ext cx="517914" cy="517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7F91BA-9B84-42B6-B668-7F9E29F66F4E}"/>
              </a:ext>
            </a:extLst>
          </p:cNvPr>
          <p:cNvSpPr txBox="1"/>
          <p:nvPr/>
        </p:nvSpPr>
        <p:spPr>
          <a:xfrm>
            <a:off x="6701547" y="3346084"/>
            <a:ext cx="465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14282"/>
                </a:solidFill>
              </a:rPr>
              <a:t>Nous travaillons avec </a:t>
            </a: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ACT/EMP </a:t>
            </a:r>
            <a:r>
              <a:rPr lang="fr-FR" dirty="0">
                <a:solidFill>
                  <a:srgbClr val="014282"/>
                </a:solidFill>
              </a:rPr>
              <a:t>pour assister les employeurs participant à la CIT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E83AE-E88F-436F-8BE7-21BCC58EB112}"/>
              </a:ext>
            </a:extLst>
          </p:cNvPr>
          <p:cNvSpPr txBox="1"/>
          <p:nvPr/>
        </p:nvSpPr>
        <p:spPr>
          <a:xfrm>
            <a:off x="1326412" y="3245269"/>
            <a:ext cx="478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14282"/>
                </a:solidFill>
              </a:rPr>
              <a:t>Nous apportons une assistance sur la </a:t>
            </a: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substance</a:t>
            </a:r>
            <a:r>
              <a:rPr lang="fr-FR" dirty="0">
                <a:solidFill>
                  <a:srgbClr val="014282"/>
                </a:solidFill>
              </a:rPr>
              <a:t> de chaque discussion à l’ordre du jour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1726D-6465-4BB6-8435-8139384C4E05}"/>
              </a:ext>
            </a:extLst>
          </p:cNvPr>
          <p:cNvSpPr txBox="1"/>
          <p:nvPr/>
        </p:nvSpPr>
        <p:spPr>
          <a:xfrm>
            <a:off x="6692757" y="2475464"/>
            <a:ext cx="465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Pour davantage d’informations sur l’OIE </a:t>
            </a:r>
            <a:r>
              <a:rPr lang="fr-FR" dirty="0">
                <a:solidFill>
                  <a:srgbClr val="014282"/>
                </a:solidFill>
              </a:rPr>
              <a:t>et son rôle institutionnel à la CIT, veuillez cliquer </a:t>
            </a:r>
            <a:r>
              <a:rPr lang="fr-FR" dirty="0">
                <a:solidFill>
                  <a:srgbClr val="014282"/>
                </a:solidFill>
                <a:hlinkClick r:id="rId10"/>
              </a:rPr>
              <a:t>ici</a:t>
            </a:r>
            <a:r>
              <a:rPr lang="fr-FR" dirty="0">
                <a:solidFill>
                  <a:srgbClr val="014282"/>
                </a:solidFill>
              </a:rPr>
              <a:t>.</a:t>
            </a:r>
          </a:p>
        </p:txBody>
      </p:sp>
      <p:pic>
        <p:nvPicPr>
          <p:cNvPr id="35" name="Graphic 34" descr="Handshake">
            <a:extLst>
              <a:ext uri="{FF2B5EF4-FFF2-40B4-BE49-F238E27FC236}">
                <a16:creationId xmlns:a16="http://schemas.microsoft.com/office/drawing/2014/main" id="{0A8A2603-51C1-46E1-8942-0B748AE5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38" y="5060066"/>
            <a:ext cx="501869" cy="5018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815431-6813-429B-BA8A-67EBB5F148A7}"/>
              </a:ext>
            </a:extLst>
          </p:cNvPr>
          <p:cNvSpPr txBox="1"/>
          <p:nvPr/>
        </p:nvSpPr>
        <p:spPr>
          <a:xfrm>
            <a:off x="1335202" y="4987836"/>
            <a:ext cx="461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14282"/>
                </a:solidFill>
              </a:rPr>
              <a:t>Nous </a:t>
            </a: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assistons chaque porte-parole employeur </a:t>
            </a:r>
            <a:r>
              <a:rPr lang="fr-FR" dirty="0">
                <a:solidFill>
                  <a:srgbClr val="014282"/>
                </a:solidFill>
              </a:rPr>
              <a:t>tout au long de chaque discussion de la CIT</a:t>
            </a:r>
          </a:p>
        </p:txBody>
      </p:sp>
      <p:pic>
        <p:nvPicPr>
          <p:cNvPr id="37" name="Graphic 36" descr="Handshake">
            <a:extLst>
              <a:ext uri="{FF2B5EF4-FFF2-40B4-BE49-F238E27FC236}">
                <a16:creationId xmlns:a16="http://schemas.microsoft.com/office/drawing/2014/main" id="{5EBEAF6D-E971-4086-A9D5-F6EA3DAA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39" y="4159501"/>
            <a:ext cx="501869" cy="5018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9CD6A93-6FA9-44B6-AFA4-247C6A3715F8}"/>
              </a:ext>
            </a:extLst>
          </p:cNvPr>
          <p:cNvSpPr txBox="1"/>
          <p:nvPr/>
        </p:nvSpPr>
        <p:spPr>
          <a:xfrm>
            <a:off x="1344263" y="3959567"/>
            <a:ext cx="454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14282"/>
                </a:solidFill>
              </a:rPr>
              <a:t>Nous préparons, avant la CIT, chaque discussion à l’ordre du jour avec les </a:t>
            </a: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porte-parole employeurs proposés</a:t>
            </a:r>
            <a:endParaRPr lang="fr-FR" dirty="0">
              <a:solidFill>
                <a:srgbClr val="01428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7CB346-57BB-473A-9826-138F4ACD2333}"/>
              </a:ext>
            </a:extLst>
          </p:cNvPr>
          <p:cNvSpPr txBox="1"/>
          <p:nvPr/>
        </p:nvSpPr>
        <p:spPr>
          <a:xfrm>
            <a:off x="1309094" y="1669197"/>
            <a:ext cx="1000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14282"/>
                </a:solidFill>
              </a:rPr>
              <a:t>Nous sommes le </a:t>
            </a:r>
            <a:r>
              <a:rPr lang="fr-FR" sz="3200" dirty="0">
                <a:solidFill>
                  <a:srgbClr val="FF0000"/>
                </a:solidFill>
              </a:rPr>
              <a:t>Secrétariat</a:t>
            </a:r>
            <a:r>
              <a:rPr lang="fr-FR" sz="3200" dirty="0">
                <a:solidFill>
                  <a:srgbClr val="014282"/>
                </a:solidFill>
              </a:rPr>
              <a:t> du Groupe des employeurs</a:t>
            </a:r>
          </a:p>
        </p:txBody>
      </p:sp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E1ACB79C-8716-457D-8CF1-3B3E014DD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603" y="2516176"/>
            <a:ext cx="501869" cy="501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AB40F4-3CCA-49BA-BFFC-1974820034CA}"/>
              </a:ext>
            </a:extLst>
          </p:cNvPr>
          <p:cNvSpPr txBox="1"/>
          <p:nvPr/>
        </p:nvSpPr>
        <p:spPr>
          <a:xfrm>
            <a:off x="1306850" y="2519653"/>
            <a:ext cx="465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14282"/>
                </a:solidFill>
              </a:rPr>
              <a:t>Nous </a:t>
            </a: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organisons et coordonnons l’assistance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rgbClr val="014282"/>
                </a:solidFill>
              </a:rPr>
              <a:t>des employeurs participant à la CIT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08203C-F90E-4233-A9CB-271A3EA9D810}"/>
              </a:ext>
            </a:extLst>
          </p:cNvPr>
          <p:cNvGrpSpPr/>
          <p:nvPr/>
        </p:nvGrpSpPr>
        <p:grpSpPr>
          <a:xfrm>
            <a:off x="7386212" y="4059233"/>
            <a:ext cx="3337834" cy="2212661"/>
            <a:chOff x="7028679" y="4595830"/>
            <a:chExt cx="3903954" cy="15749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BD5625-F58E-43E8-B5DA-7B53238DA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78580" y="4632216"/>
              <a:ext cx="1424651" cy="42785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E2ED4CC-DF45-4050-B5D0-4CC2B4F4E20B}"/>
                </a:ext>
              </a:extLst>
            </p:cNvPr>
            <p:cNvSpPr/>
            <p:nvPr/>
          </p:nvSpPr>
          <p:spPr>
            <a:xfrm>
              <a:off x="7028679" y="4595830"/>
              <a:ext cx="3903954" cy="15749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rgbClr val="014282"/>
                </a:solidFill>
              </a:endParaRPr>
            </a:p>
            <a:p>
              <a:pPr algn="ctr"/>
              <a:r>
                <a:rPr lang="fr-FR" sz="1600" dirty="0">
                  <a:solidFill>
                    <a:srgbClr val="014282"/>
                  </a:solidFill>
                </a:rPr>
                <a:t>ACT/EMP apporte son assistance à l’inscription aux commissions et collabore avec le Secrétariat de l’OIE au sein de chaque commission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5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6" grpId="0"/>
      <p:bldP spid="38" grpId="0"/>
      <p:bldP spid="4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08" y="3516726"/>
            <a:ext cx="9877225" cy="8085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CONSULTEZ SUR </a:t>
            </a: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</a:t>
            </a: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 LES NOMS ET COORDONNÉES DES PERSONNES EN CHARGE DE COMMISSIONS ET D’AUTRES MEMBRES DU PERSONNEL SUSCEPTIBLES DE VOUS AIDER PENDANT LA CIT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18161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274359"/>
            <a:ext cx="1060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QUI DOIS-JE CONTACTER 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C82DB-A33E-4187-AE9C-176CC90515A4}"/>
              </a:ext>
            </a:extLst>
          </p:cNvPr>
          <p:cNvSpPr txBox="1">
            <a:spLocks/>
          </p:cNvSpPr>
          <p:nvPr/>
        </p:nvSpPr>
        <p:spPr>
          <a:xfrm>
            <a:off x="928308" y="2261466"/>
            <a:ext cx="9877224" cy="4285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fr-FR" sz="1800" dirty="0">
                <a:solidFill>
                  <a:srgbClr val="014282"/>
                </a:solidFill>
                <a:cs typeface="Arial" panose="020B0604020202020204" pitchFamily="34" charset="0"/>
              </a:rPr>
              <a:t>LES SPÉCIALISTES DU SECRÉTARIAT DE L’OIE ET D’ACT/EMP SONT À VOTRE DISPOSITION PENDANT LA CIT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8A297E-4251-4D9E-AED9-FF4DD474A7E1}"/>
              </a:ext>
            </a:extLst>
          </p:cNvPr>
          <p:cNvSpPr txBox="1">
            <a:spLocks/>
          </p:cNvSpPr>
          <p:nvPr/>
        </p:nvSpPr>
        <p:spPr>
          <a:xfrm>
            <a:off x="928308" y="4818262"/>
            <a:ext cx="4926082" cy="4812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3A79"/>
              </a:buClr>
              <a:buSzPct val="110000"/>
              <a:defRPr/>
            </a:pPr>
            <a:r>
              <a:rPr lang="en-US" sz="1800" dirty="0">
                <a:solidFill>
                  <a:srgbClr val="014282"/>
                </a:solidFill>
                <a:cs typeface="Arial" panose="020B0604020202020204" pitchFamily="34" charset="0"/>
              </a:rPr>
              <a:t>CONNECTEZ-VOUS SUR </a:t>
            </a:r>
            <a:r>
              <a:rPr lang="en-US" sz="1800" dirty="0">
                <a:solidFill>
                  <a:srgbClr val="014282"/>
                </a:solidFill>
                <a:cs typeface="Arial" panose="020B0604020202020204" pitchFamily="34" charset="0"/>
                <a:hlinkClick r:id="rId2"/>
              </a:rPr>
              <a:t>WWW.IOE-ILC.ORG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84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59345"/>
            <a:ext cx="12192000" cy="3938154"/>
          </a:xfrm>
          <a:prstGeom prst="rect">
            <a:avLst/>
          </a:prstGeom>
          <a:solidFill>
            <a:srgbClr val="01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98" y="2065283"/>
            <a:ext cx="2698616" cy="2435772"/>
          </a:xfrm>
          <a:prstGeom prst="ellipse">
            <a:avLst/>
          </a:prstGeom>
          <a:ln w="1206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6894" y="3599782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68563" y="4136658"/>
            <a:ext cx="224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www.ioe-emp.org</a:t>
            </a:r>
          </a:p>
          <a:p>
            <a:r>
              <a:rPr lang="en-GB" sz="1600" dirty="0">
                <a:solidFill>
                  <a:schemeClr val="bg1"/>
                </a:solidFill>
              </a:rPr>
              <a:t>ioe@ioe-emp.com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36" y="4819743"/>
            <a:ext cx="360000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92" y="4819743"/>
            <a:ext cx="360000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56" y="4819743"/>
            <a:ext cx="36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6318" y="3828548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Contactez-nous 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8ABE8-7AEC-4B69-B846-11F652C6899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4BB306-4578-4C83-9EB1-F2069CFF798D}"/>
              </a:ext>
            </a:extLst>
          </p:cNvPr>
          <p:cNvSpPr/>
          <p:nvPr/>
        </p:nvSpPr>
        <p:spPr>
          <a:xfrm>
            <a:off x="4092498" y="401444"/>
            <a:ext cx="3802565" cy="8920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436252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6B4E4C-9E84-4D70-9BB2-E415206656B2}" vid="{DDBA0498-4591-49EA-A7EA-569F4557E18F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FFFFFF"/>
      </a:lt1>
      <a:dk2>
        <a:srgbClr val="014282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6B4E4C-9E84-4D70-9BB2-E415206656B2}" vid="{FDE84739-D61D-45E6-A625-85240411AD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(2017-03) IOE Standard Powerpoint Template</Template>
  <TotalTime>1526</TotalTime>
  <Words>730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Selvaraju</dc:creator>
  <cp:lastModifiedBy>Valerie Gugl</cp:lastModifiedBy>
  <cp:revision>123</cp:revision>
  <cp:lastPrinted>2017-09-25T14:52:55Z</cp:lastPrinted>
  <dcterms:created xsi:type="dcterms:W3CDTF">2017-07-07T05:07:15Z</dcterms:created>
  <dcterms:modified xsi:type="dcterms:W3CDTF">2018-01-17T11:38:35Z</dcterms:modified>
</cp:coreProperties>
</file>