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</p:sldMasterIdLst>
  <p:notesMasterIdLst>
    <p:notesMasterId r:id="rId12"/>
  </p:notesMasterIdLst>
  <p:handoutMasterIdLst>
    <p:handoutMasterId r:id="rId13"/>
  </p:handoutMasterIdLst>
  <p:sldIdLst>
    <p:sldId id="265" r:id="rId3"/>
    <p:sldId id="257" r:id="rId4"/>
    <p:sldId id="272" r:id="rId5"/>
    <p:sldId id="273" r:id="rId6"/>
    <p:sldId id="260" r:id="rId7"/>
    <p:sldId id="269" r:id="rId8"/>
    <p:sldId id="266" r:id="rId9"/>
    <p:sldId id="27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Roldan" initials="MR" lastIdx="3" clrIdx="0">
    <p:extLst>
      <p:ext uri="{19B8F6BF-5375-455C-9EA6-DF929625EA0E}">
        <p15:presenceInfo xmlns:p15="http://schemas.microsoft.com/office/powerpoint/2012/main" userId="S-1-5-21-1353694354-4192777127-202595386-21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82"/>
    <a:srgbClr val="0269D0"/>
    <a:srgbClr val="FF9900"/>
    <a:srgbClr val="333333"/>
    <a:srgbClr val="1C1C1C"/>
    <a:srgbClr val="BED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5742" autoAdjust="0"/>
  </p:normalViewPr>
  <p:slideViewPr>
    <p:cSldViewPr snapToGrid="0">
      <p:cViewPr varScale="1">
        <p:scale>
          <a:sx n="109" d="100"/>
          <a:sy n="109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6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13824-6200-4EB5-9C27-6C9A94EC668B}" type="datetime1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Copyright © OIE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4684C-1FDB-4E0A-9BEE-2980AB2E5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7245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A16A2-B52D-48A8-8C4B-B69D1644339D}" type="datetime1">
              <a:rPr lang="en-GB" smtClean="0"/>
              <a:t>23/01/2018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Copyright © OIE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FEEA0-2043-4E43-B529-A3ACB095D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916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04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543987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/>
            </a:lvl1pPr>
            <a:lvl2pPr marL="457200" indent="0" algn="ctr">
              <a:buNone/>
              <a:defRPr sz="4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9225" y="1798820"/>
            <a:ext cx="11887200" cy="4047943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>
                <a:solidFill>
                  <a:srgbClr val="014282"/>
                </a:solidFill>
              </a:defRPr>
            </a:lvl1pPr>
            <a:lvl2pPr>
              <a:defRPr sz="1800">
                <a:solidFill>
                  <a:srgbClr val="014282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rgbClr val="014282"/>
                </a:solidFill>
              </a:defRPr>
            </a:lvl3pPr>
            <a:lvl4pPr>
              <a:defRPr>
                <a:solidFill>
                  <a:srgbClr val="014282"/>
                </a:solidFill>
              </a:defRPr>
            </a:lvl4pPr>
            <a:lvl5pPr>
              <a:defRPr>
                <a:solidFill>
                  <a:srgbClr val="01428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15419" y="6248400"/>
            <a:ext cx="504094" cy="473075"/>
          </a:xfrm>
        </p:spPr>
        <p:txBody>
          <a:bodyPr/>
          <a:lstStyle>
            <a:lvl1pPr>
              <a:defRPr sz="1600"/>
            </a:lvl1pPr>
          </a:lstStyle>
          <a:p>
            <a:fld id="{EAD8ABE8-7AEC-4B69-B846-11F652C68999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8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043003" y="269823"/>
            <a:ext cx="586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14282"/>
                </a:solidFill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8ABE8-7AEC-4B69-B846-11F652C689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03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543987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/>
            </a:lvl1pPr>
            <a:lvl2pPr marL="457200" indent="0" algn="ctr">
              <a:buNone/>
              <a:defRPr sz="4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9225" y="1798820"/>
            <a:ext cx="11887200" cy="4047943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>
                <a:solidFill>
                  <a:srgbClr val="014282"/>
                </a:solidFill>
              </a:defRPr>
            </a:lvl1pPr>
            <a:lvl2pPr>
              <a:defRPr sz="1800">
                <a:solidFill>
                  <a:srgbClr val="014282"/>
                </a:solidFill>
              </a:defRPr>
            </a:lvl2pPr>
            <a:lvl3pPr marL="914400" indent="0">
              <a:buNone/>
              <a:defRPr>
                <a:solidFill>
                  <a:srgbClr val="014282"/>
                </a:solidFill>
              </a:defRPr>
            </a:lvl3pPr>
            <a:lvl4pPr>
              <a:defRPr>
                <a:solidFill>
                  <a:srgbClr val="014282"/>
                </a:solidFill>
              </a:defRPr>
            </a:lvl4pPr>
            <a:lvl5pPr>
              <a:defRPr>
                <a:solidFill>
                  <a:srgbClr val="01428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15419" y="6248400"/>
            <a:ext cx="504094" cy="473075"/>
          </a:xfrm>
        </p:spPr>
        <p:txBody>
          <a:bodyPr/>
          <a:lstStyle>
            <a:lvl1pPr>
              <a:defRPr sz="1600"/>
            </a:lvl1pPr>
          </a:lstStyle>
          <a:p>
            <a:fld id="{EAD8ABE8-7AEC-4B69-B846-11F652C68999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2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043003" y="269823"/>
            <a:ext cx="586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14282"/>
                </a:solidFill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8ABE8-7AEC-4B69-B846-11F652C689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5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0" y="1345939"/>
            <a:ext cx="12192000" cy="4351338"/>
          </a:xfrm>
          <a:prstGeom prst="rect">
            <a:avLst/>
          </a:prstGeom>
          <a:solidFill>
            <a:srgbClr val="014282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5442" r="2625" b="12466"/>
          <a:stretch/>
        </p:blipFill>
        <p:spPr>
          <a:xfrm>
            <a:off x="560590" y="6201508"/>
            <a:ext cx="2100548" cy="5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4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5939"/>
            <a:ext cx="12192000" cy="4351338"/>
          </a:xfrm>
          <a:prstGeom prst="rect">
            <a:avLst/>
          </a:prstGeom>
          <a:solidFill>
            <a:srgbClr val="014282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39417" y="237943"/>
            <a:ext cx="67155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6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8795" r="69744" b="12466"/>
          <a:stretch/>
        </p:blipFill>
        <p:spPr>
          <a:xfrm>
            <a:off x="560590" y="6227444"/>
            <a:ext cx="541379" cy="531690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10932634" y="6271894"/>
            <a:ext cx="449705" cy="449581"/>
          </a:xfrm>
          <a:prstGeom prst="ellipse">
            <a:avLst/>
          </a:prstGeom>
          <a:noFill/>
          <a:ln w="28575">
            <a:solidFill>
              <a:srgbClr val="014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1428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932633" y="6271894"/>
            <a:ext cx="449705" cy="449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333333"/>
                </a:solidFill>
              </a:defRPr>
            </a:lvl1pPr>
          </a:lstStyle>
          <a:p>
            <a:fld id="{EAD8ABE8-7AEC-4B69-B846-11F652C689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6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hyperlink" Target="http://www.ioe-emp.org/fileadmin/ioe_documents/publications/ILO_ILC/2018/ES/_20180117__Informacion-Detallada-para-Empleadores_ES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mailto:ilcspeeches@ilo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orateurs@ilo.org" TargetMode="External"/><Relationship Id="rId5" Type="http://schemas.openxmlformats.org/officeDocument/2006/relationships/hyperlink" Target="mailto:actemp-conf@ilo.org" TargetMode="External"/><Relationship Id="rId4" Type="http://schemas.openxmlformats.org/officeDocument/2006/relationships/image" Target="../media/image15.sv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ioe-ilc.org/E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sv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hyperlink" Target="http://www.ioe-emp.org/fileadmin/ioe_documents/publications/ILO_ILC/2018/ES/_20180117__Informacion-Detallada-para-Empleadores_ES.pdf" TargetMode="External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e-ilc.org/es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59345"/>
            <a:ext cx="12192000" cy="3938154"/>
          </a:xfrm>
          <a:prstGeom prst="rect">
            <a:avLst/>
          </a:prstGeom>
          <a:solidFill>
            <a:srgbClr val="01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11" y="2349062"/>
            <a:ext cx="2880000" cy="2309648"/>
          </a:xfrm>
          <a:prstGeom prst="ellipse">
            <a:avLst/>
          </a:prstGeom>
          <a:ln w="104775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8154" y="438308"/>
            <a:ext cx="11926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4400" b="1" i="0" u="none" baseline="0" dirty="0">
                <a:solidFill>
                  <a:srgbClr val="014282"/>
                </a:solidFill>
              </a:rPr>
              <a:t>CIT: GU</a:t>
            </a:r>
            <a:r>
              <a:rPr lang="en-GB" sz="4400" b="1" i="0" u="none" baseline="0" dirty="0">
                <a:solidFill>
                  <a:srgbClr val="014282"/>
                </a:solidFill>
              </a:rPr>
              <a:t>Í</a:t>
            </a:r>
            <a:r>
              <a:rPr lang="es" sz="4400" b="1" i="0" u="none" baseline="0" dirty="0">
                <a:solidFill>
                  <a:srgbClr val="014282"/>
                </a:solidFill>
              </a:rPr>
              <a:t>A PARA EMPLEADORES PRINCIPIANTES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7010" y="6211669"/>
            <a:ext cx="543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0" i="0" u="none" baseline="0" dirty="0">
                <a:solidFill>
                  <a:srgbClr val="333333"/>
                </a:solidFill>
              </a:rPr>
              <a:t>OIE © 2018</a:t>
            </a:r>
          </a:p>
          <a:p>
            <a:pPr algn="ctr" rtl="0"/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146307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9225" y="1798820"/>
            <a:ext cx="11699875" cy="4144779"/>
          </a:xfrm>
        </p:spPr>
        <p:txBody>
          <a:bodyPr/>
          <a:lstStyle/>
          <a:p>
            <a:endParaRPr lang="e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59"/>
            <a:ext cx="1060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4400" b="0" i="0" u="none" baseline="0">
                <a:solidFill>
                  <a:schemeClr val="bg1"/>
                </a:solidFill>
              </a:rPr>
              <a:t>Slide Title (</a:t>
            </a:r>
            <a:r>
              <a:rPr lang="es" sz="4400" b="0" i="0" u="none" baseline="0">
                <a:solidFill>
                  <a:schemeClr val="bg1">
                    <a:lumMod val="95000"/>
                  </a:schemeClr>
                </a:solidFill>
              </a:rPr>
              <a:t>Calibri</a:t>
            </a:r>
            <a:r>
              <a:rPr lang="es" sz="4400" b="0" i="0" u="none" baseline="0">
                <a:solidFill>
                  <a:schemeClr val="bg1"/>
                </a:solidFill>
              </a:rPr>
              <a:t> body, 44, White)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D8ABE8-7AEC-4B69-B846-11F652C68999}" type="slidenum">
              <a:rPr>
                <a:solidFill>
                  <a:srgbClr val="333333"/>
                </a:solidFill>
              </a:rPr>
              <a:pPr/>
              <a:t>2</a:t>
            </a:fld>
            <a:endParaRPr lang="es" dirty="0">
              <a:solidFill>
                <a:srgbClr val="333333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lvl="1" algn="l" rtl="0"/>
            <a:r>
              <a:rPr lang="es" b="0" i="0" u="none" baseline="0" dirty="0">
                <a:solidFill>
                  <a:schemeClr val="bg1"/>
                </a:solidFill>
              </a:rPr>
              <a:t>¿QUÉ PROCEDIMIENTOS DEBE CONOCER?</a:t>
            </a:r>
            <a:endParaRPr lang="es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1C22C-8A6D-4E69-84F7-DC32E0F93A86}"/>
              </a:ext>
            </a:extLst>
          </p:cNvPr>
          <p:cNvSpPr txBox="1"/>
          <p:nvPr/>
        </p:nvSpPr>
        <p:spPr>
          <a:xfrm>
            <a:off x="2592690" y="2556802"/>
            <a:ext cx="376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2400" b="0" i="0" u="none" baseline="0" dirty="0">
                <a:solidFill>
                  <a:srgbClr val="014282"/>
                </a:solidFill>
              </a:rPr>
              <a:t>Reuniones del Grupo de Empleadores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E2868-F78E-4AE0-B884-E96A43DB3796}"/>
              </a:ext>
            </a:extLst>
          </p:cNvPr>
          <p:cNvSpPr txBox="1"/>
          <p:nvPr/>
        </p:nvSpPr>
        <p:spPr>
          <a:xfrm>
            <a:off x="5999162" y="3732717"/>
            <a:ext cx="55803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s" sz="1400" b="0" i="0" u="none" baseline="0" dirty="0">
                <a:solidFill>
                  <a:srgbClr val="014282"/>
                </a:solidFill>
              </a:rPr>
              <a:t>La votación, si se realiza, es crucial para los 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e</a:t>
            </a:r>
            <a:r>
              <a:rPr lang="es" sz="1400" b="0" i="0" u="none" baseline="0" dirty="0">
                <a:solidFill>
                  <a:srgbClr val="014282"/>
                </a:solidFill>
              </a:rPr>
              <a:t>mpleadores. Se </a:t>
            </a:r>
            <a:r>
              <a:rPr lang="en-GB" sz="1400" b="0" i="0" u="none" baseline="0" dirty="0" err="1">
                <a:solidFill>
                  <a:srgbClr val="014282"/>
                </a:solidFill>
              </a:rPr>
              <a:t>facilitarán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 </a:t>
            </a:r>
            <a:r>
              <a:rPr lang="en-GB" sz="1400" b="0" i="0" u="none" baseline="0" dirty="0" err="1">
                <a:solidFill>
                  <a:srgbClr val="014282"/>
                </a:solidFill>
              </a:rPr>
              <a:t>explicaciones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 </a:t>
            </a:r>
            <a:r>
              <a:rPr lang="es" sz="1400" b="0" i="0" u="none" baseline="0" dirty="0">
                <a:solidFill>
                  <a:srgbClr val="014282"/>
                </a:solidFill>
              </a:rPr>
              <a:t>durante las Reuniones del Grupo de Empleadores.</a:t>
            </a:r>
          </a:p>
          <a:p>
            <a:pPr algn="l" rtl="0"/>
            <a:r>
              <a:rPr lang="es" sz="1400" dirty="0">
                <a:solidFill>
                  <a:srgbClr val="014282"/>
                </a:solidFill>
              </a:rPr>
              <a:t>Para obtener m</a:t>
            </a:r>
            <a:r>
              <a:rPr lang="es-ES" sz="1400" b="0" i="0" u="none" baseline="0" dirty="0">
                <a:solidFill>
                  <a:srgbClr val="014282"/>
                </a:solidFill>
              </a:rPr>
              <a:t>ás información</a:t>
            </a:r>
            <a:r>
              <a:rPr lang="es" sz="1400" dirty="0">
                <a:solidFill>
                  <a:srgbClr val="014282"/>
                </a:solidFill>
              </a:rPr>
              <a:t>, h</a:t>
            </a:r>
            <a:r>
              <a:rPr lang="es" sz="1400" b="0" i="0" u="none" baseline="0" dirty="0">
                <a:solidFill>
                  <a:srgbClr val="014282"/>
                </a:solidFill>
              </a:rPr>
              <a:t>aga clic </a:t>
            </a:r>
            <a:r>
              <a:rPr lang="es" sz="1400" b="0" i="0" u="none" baseline="0" dirty="0">
                <a:solidFill>
                  <a:srgbClr val="014282"/>
                </a:solidFill>
                <a:hlinkClick r:id="rId2"/>
              </a:rPr>
              <a:t>aqu</a:t>
            </a:r>
            <a:r>
              <a:rPr lang="en-GB" sz="1400" b="0" i="0" u="none" baseline="0" dirty="0">
                <a:solidFill>
                  <a:srgbClr val="014282"/>
                </a:solidFill>
                <a:hlinkClick r:id="rId2"/>
              </a:rPr>
              <a:t>í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.</a:t>
            </a:r>
            <a:endParaRPr lang="es" sz="1400" b="0" i="0" u="none" baseline="0" dirty="0">
              <a:solidFill>
                <a:srgbClr val="01428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77FE8-DBF6-4E81-8B73-34D60CABD364}"/>
              </a:ext>
            </a:extLst>
          </p:cNvPr>
          <p:cNvSpPr txBox="1"/>
          <p:nvPr/>
        </p:nvSpPr>
        <p:spPr>
          <a:xfrm>
            <a:off x="6039051" y="4994667"/>
            <a:ext cx="565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s" sz="1400" b="0" i="0" u="none" baseline="0" dirty="0">
                <a:solidFill>
                  <a:srgbClr val="014282"/>
                </a:solidFill>
              </a:rPr>
              <a:t>Recoja su distintivo en el Pabellón de la OIT.</a:t>
            </a:r>
          </a:p>
          <a:p>
            <a:pPr algn="l" rtl="0"/>
            <a:r>
              <a:rPr lang="es" sz="1400" b="0" i="0" u="none" baseline="0" dirty="0">
                <a:solidFill>
                  <a:srgbClr val="014282"/>
                </a:solidFill>
              </a:rPr>
              <a:t>¡No olvide su documento de identidad! </a:t>
            </a:r>
          </a:p>
        </p:txBody>
      </p:sp>
      <p:pic>
        <p:nvPicPr>
          <p:cNvPr id="19" name="Graphic 18" descr="Meeting">
            <a:extLst>
              <a:ext uri="{FF2B5EF4-FFF2-40B4-BE49-F238E27FC236}">
                <a16:creationId xmlns:a16="http://schemas.microsoft.com/office/drawing/2014/main" id="{31B02F79-14AB-402C-B67F-11DBD1ABF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306738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FD9329-1D46-4172-83D4-AF566123B495}"/>
              </a:ext>
            </a:extLst>
          </p:cNvPr>
          <p:cNvSpPr txBox="1"/>
          <p:nvPr/>
        </p:nvSpPr>
        <p:spPr>
          <a:xfrm>
            <a:off x="5999162" y="2608365"/>
            <a:ext cx="5698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s" sz="1400" b="0" i="0" u="none" baseline="0" dirty="0">
                <a:solidFill>
                  <a:srgbClr val="014282"/>
                </a:solidFill>
              </a:rPr>
              <a:t>Cada mañana a las </a:t>
            </a:r>
            <a:r>
              <a:rPr lang="es" sz="1400" dirty="0">
                <a:solidFill>
                  <a:srgbClr val="014282"/>
                </a:solidFill>
              </a:rPr>
              <a:t>9:00</a:t>
            </a:r>
            <a:r>
              <a:rPr lang="es" sz="1400" b="0" i="0" u="none" baseline="0" dirty="0">
                <a:solidFill>
                  <a:srgbClr val="014282"/>
                </a:solidFill>
              </a:rPr>
              <a:t> – 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Sala XVI, </a:t>
            </a:r>
            <a:r>
              <a:rPr lang="es" sz="1400" b="0" i="0" u="none" baseline="0" dirty="0">
                <a:solidFill>
                  <a:srgbClr val="014282"/>
                </a:solidFill>
              </a:rPr>
              <a:t>Palacio de las Naciones. </a:t>
            </a:r>
            <a:r>
              <a:rPr lang="es" sz="1400" dirty="0">
                <a:solidFill>
                  <a:srgbClr val="014282"/>
                </a:solidFill>
              </a:rPr>
              <a:t>D</a:t>
            </a:r>
            <a:r>
              <a:rPr lang="es" sz="1400" b="0" i="0" u="none" baseline="0" dirty="0">
                <a:solidFill>
                  <a:srgbClr val="014282"/>
                </a:solidFill>
              </a:rPr>
              <a:t>urante dichas reuniones se entregará información relevante sobre los diferentes procedimientos.</a:t>
            </a:r>
            <a:endParaRPr lang="e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3B69F1-01CD-4BAF-BBFE-7EEB692DB0F3}"/>
              </a:ext>
            </a:extLst>
          </p:cNvPr>
          <p:cNvSpPr txBox="1"/>
          <p:nvPr/>
        </p:nvSpPr>
        <p:spPr>
          <a:xfrm>
            <a:off x="2621130" y="3776449"/>
            <a:ext cx="146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2400" b="0" i="0" u="none" baseline="0" dirty="0">
                <a:solidFill>
                  <a:srgbClr val="014282"/>
                </a:solidFill>
              </a:rPr>
              <a:t>Votación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15EC29-847E-450E-A710-3F6B6EE15ACF}"/>
              </a:ext>
            </a:extLst>
          </p:cNvPr>
          <p:cNvSpPr txBox="1"/>
          <p:nvPr/>
        </p:nvSpPr>
        <p:spPr>
          <a:xfrm>
            <a:off x="2621130" y="4917724"/>
            <a:ext cx="198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2400" b="0" i="0" u="none" baseline="0" dirty="0">
                <a:solidFill>
                  <a:srgbClr val="014282"/>
                </a:solidFill>
              </a:rPr>
              <a:t>Distintivo de la CIT</a:t>
            </a:r>
          </a:p>
        </p:txBody>
      </p:sp>
      <p:pic>
        <p:nvPicPr>
          <p:cNvPr id="9" name="Graphic 8" descr="Employee Badge">
            <a:extLst>
              <a:ext uri="{FF2B5EF4-FFF2-40B4-BE49-F238E27FC236}">
                <a16:creationId xmlns:a16="http://schemas.microsoft.com/office/drawing/2014/main" id="{8A6D75F7-AE68-424E-9D52-E947ADCF1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4797184"/>
            <a:ext cx="914400" cy="914400"/>
          </a:xfrm>
          <a:prstGeom prst="rect">
            <a:avLst/>
          </a:prstGeom>
        </p:spPr>
      </p:pic>
      <p:pic>
        <p:nvPicPr>
          <p:cNvPr id="10" name="Graphic 9" descr="Raised Hand">
            <a:extLst>
              <a:ext uri="{FF2B5EF4-FFF2-40B4-BE49-F238E27FC236}">
                <a16:creationId xmlns:a16="http://schemas.microsoft.com/office/drawing/2014/main" id="{1629F4C4-7F58-4D8C-9A66-77BA40CB4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0494" y="3449481"/>
            <a:ext cx="525431" cy="525431"/>
          </a:xfrm>
          <a:prstGeom prst="rect">
            <a:avLst/>
          </a:prstGeom>
        </p:spPr>
      </p:pic>
      <p:pic>
        <p:nvPicPr>
          <p:cNvPr id="24" name="Graphic 23" descr="Raised Hand">
            <a:extLst>
              <a:ext uri="{FF2B5EF4-FFF2-40B4-BE49-F238E27FC236}">
                <a16:creationId xmlns:a16="http://schemas.microsoft.com/office/drawing/2014/main" id="{7F77D23A-A399-4E7B-A60B-C67F2AE020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868" y="3698737"/>
            <a:ext cx="525431" cy="525431"/>
          </a:xfrm>
          <a:prstGeom prst="rect">
            <a:avLst/>
          </a:prstGeom>
        </p:spPr>
      </p:pic>
      <p:pic>
        <p:nvPicPr>
          <p:cNvPr id="22" name="Graphic 21" descr="Raised Hand">
            <a:extLst>
              <a:ext uri="{FF2B5EF4-FFF2-40B4-BE49-F238E27FC236}">
                <a16:creationId xmlns:a16="http://schemas.microsoft.com/office/drawing/2014/main" id="{7BC17A51-41CA-4FB4-B16C-DC06DE597E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3242" y="3964449"/>
            <a:ext cx="525431" cy="525431"/>
          </a:xfrm>
          <a:prstGeom prst="rect">
            <a:avLst/>
          </a:prstGeom>
        </p:spPr>
      </p:pic>
      <p:pic>
        <p:nvPicPr>
          <p:cNvPr id="26" name="Graphic 25" descr="Raised Hand">
            <a:extLst>
              <a:ext uri="{FF2B5EF4-FFF2-40B4-BE49-F238E27FC236}">
                <a16:creationId xmlns:a16="http://schemas.microsoft.com/office/drawing/2014/main" id="{109D13F0-9C47-4492-8529-6134E71E1B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9583" y="3436653"/>
            <a:ext cx="525431" cy="525431"/>
          </a:xfrm>
          <a:prstGeom prst="rect">
            <a:avLst/>
          </a:prstGeom>
        </p:spPr>
      </p:pic>
      <p:pic>
        <p:nvPicPr>
          <p:cNvPr id="27" name="Graphic 26" descr="Raised Hand">
            <a:extLst>
              <a:ext uri="{FF2B5EF4-FFF2-40B4-BE49-F238E27FC236}">
                <a16:creationId xmlns:a16="http://schemas.microsoft.com/office/drawing/2014/main" id="{B9C8E703-9987-488A-B39C-4175CE68A8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92624" y="3718077"/>
            <a:ext cx="525431" cy="525431"/>
          </a:xfrm>
          <a:prstGeom prst="rect">
            <a:avLst/>
          </a:prstGeom>
        </p:spPr>
      </p:pic>
      <p:pic>
        <p:nvPicPr>
          <p:cNvPr id="28" name="Graphic 27" descr="Raised Hand">
            <a:extLst>
              <a:ext uri="{FF2B5EF4-FFF2-40B4-BE49-F238E27FC236}">
                <a16:creationId xmlns:a16="http://schemas.microsoft.com/office/drawing/2014/main" id="{3CFFFA86-5E23-4CA5-9143-5974F21F2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2331" y="3951621"/>
            <a:ext cx="525431" cy="525431"/>
          </a:xfrm>
          <a:prstGeom prst="rect">
            <a:avLst/>
          </a:prstGeom>
        </p:spPr>
      </p:pic>
      <p:pic>
        <p:nvPicPr>
          <p:cNvPr id="29" name="Graphic 28" descr="Raised Hand">
            <a:extLst>
              <a:ext uri="{FF2B5EF4-FFF2-40B4-BE49-F238E27FC236}">
                <a16:creationId xmlns:a16="http://schemas.microsoft.com/office/drawing/2014/main" id="{38224B1B-3173-465D-833E-81B2C8F44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4920" y="3436653"/>
            <a:ext cx="525431" cy="525431"/>
          </a:xfrm>
          <a:prstGeom prst="rect">
            <a:avLst/>
          </a:prstGeom>
        </p:spPr>
      </p:pic>
      <p:pic>
        <p:nvPicPr>
          <p:cNvPr id="30" name="Graphic 29" descr="Raised Hand">
            <a:extLst>
              <a:ext uri="{FF2B5EF4-FFF2-40B4-BE49-F238E27FC236}">
                <a16:creationId xmlns:a16="http://schemas.microsoft.com/office/drawing/2014/main" id="{0A76DAAF-25B1-452E-99A9-1A38FD04CE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1294" y="3685909"/>
            <a:ext cx="525431" cy="525431"/>
          </a:xfrm>
          <a:prstGeom prst="rect">
            <a:avLst/>
          </a:prstGeom>
        </p:spPr>
      </p:pic>
      <p:pic>
        <p:nvPicPr>
          <p:cNvPr id="31" name="Graphic 30" descr="Raised Hand">
            <a:extLst>
              <a:ext uri="{FF2B5EF4-FFF2-40B4-BE49-F238E27FC236}">
                <a16:creationId xmlns:a16="http://schemas.microsoft.com/office/drawing/2014/main" id="{B0C05951-D56B-422C-8323-96043B95FD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7668" y="3951621"/>
            <a:ext cx="525431" cy="5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2" grpId="0"/>
      <p:bldP spid="12" grpId="0"/>
      <p:bldP spid="14" grpId="0"/>
      <p:bldP spid="3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9225" y="1798820"/>
            <a:ext cx="11699875" cy="4144779"/>
          </a:xfrm>
        </p:spPr>
        <p:txBody>
          <a:bodyPr/>
          <a:lstStyle/>
          <a:p>
            <a:endParaRPr lang="e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59"/>
            <a:ext cx="1060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4400" b="0" i="0" u="none" baseline="0">
                <a:solidFill>
                  <a:schemeClr val="bg1"/>
                </a:solidFill>
              </a:rPr>
              <a:t>Slide Title (</a:t>
            </a:r>
            <a:r>
              <a:rPr lang="es" sz="4400" b="0" i="0" u="none" baseline="0">
                <a:solidFill>
                  <a:schemeClr val="bg1">
                    <a:lumMod val="95000"/>
                  </a:schemeClr>
                </a:solidFill>
              </a:rPr>
              <a:t>Calibri</a:t>
            </a:r>
            <a:r>
              <a:rPr lang="es" sz="4400" b="0" i="0" u="none" baseline="0">
                <a:solidFill>
                  <a:schemeClr val="bg1"/>
                </a:solidFill>
              </a:rPr>
              <a:t> body, 44, White)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D8ABE8-7AEC-4B69-B846-11F652C68999}" type="slidenum">
              <a:rPr>
                <a:solidFill>
                  <a:srgbClr val="333333"/>
                </a:solidFill>
              </a:rPr>
              <a:pPr/>
              <a:t>3</a:t>
            </a:fld>
            <a:endParaRPr lang="es" dirty="0">
              <a:solidFill>
                <a:srgbClr val="333333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lvl="1" rtl="0"/>
            <a:r>
              <a:rPr lang="es" b="0" i="0" u="none" baseline="0" dirty="0">
                <a:solidFill>
                  <a:schemeClr val="bg1"/>
                </a:solidFill>
              </a:rPr>
              <a:t>¿QUÉ PROCEDIMIENTOS DEBE CONOCER?</a:t>
            </a:r>
            <a:endParaRPr lang="es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1C22C-8A6D-4E69-84F7-DC32E0F93A86}"/>
              </a:ext>
            </a:extLst>
          </p:cNvPr>
          <p:cNvSpPr txBox="1"/>
          <p:nvPr/>
        </p:nvSpPr>
        <p:spPr>
          <a:xfrm>
            <a:off x="2738437" y="2712700"/>
            <a:ext cx="302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0" i="0" u="none" baseline="0" dirty="0">
                <a:solidFill>
                  <a:srgbClr val="014282"/>
                </a:solidFill>
              </a:rPr>
              <a:t>Inscripción</a:t>
            </a:r>
            <a:r>
              <a:rPr lang="es" sz="2000" b="0" i="0" u="none" baseline="0" dirty="0">
                <a:solidFill>
                  <a:srgbClr val="014282"/>
                </a:solidFill>
              </a:rPr>
              <a:t> en la Comisión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E2868-F78E-4AE0-B884-E96A43DB3796}"/>
              </a:ext>
            </a:extLst>
          </p:cNvPr>
          <p:cNvSpPr txBox="1"/>
          <p:nvPr/>
        </p:nvSpPr>
        <p:spPr>
          <a:xfrm>
            <a:off x="2743200" y="3733789"/>
            <a:ext cx="301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0" i="0" u="none" baseline="0" dirty="0">
                <a:solidFill>
                  <a:srgbClr val="014282"/>
                </a:solidFill>
              </a:rPr>
              <a:t>Discurso en Plenaria</a:t>
            </a:r>
            <a:endParaRPr lang="es" sz="2000" b="0" i="0" u="none" baseline="0" dirty="0">
              <a:solidFill>
                <a:srgbClr val="01428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77FE8-DBF6-4E81-8B73-34D60CABD364}"/>
              </a:ext>
            </a:extLst>
          </p:cNvPr>
          <p:cNvSpPr txBox="1"/>
          <p:nvPr/>
        </p:nvSpPr>
        <p:spPr>
          <a:xfrm>
            <a:off x="2738437" y="4916162"/>
            <a:ext cx="275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GB" sz="2000" dirty="0">
                <a:solidFill>
                  <a:srgbClr val="014282"/>
                </a:solidFill>
              </a:rPr>
              <a:t>Partir</a:t>
            </a:r>
            <a:r>
              <a:rPr lang="es" sz="2000" dirty="0">
                <a:solidFill>
                  <a:srgbClr val="014282"/>
                </a:solidFill>
              </a:rPr>
              <a:t> antes del fin de la Co</a:t>
            </a:r>
            <a:r>
              <a:rPr lang="en-GB" sz="2000" dirty="0">
                <a:solidFill>
                  <a:srgbClr val="014282"/>
                </a:solidFill>
              </a:rPr>
              <a:t>nferencia</a:t>
            </a:r>
            <a:endParaRPr lang="es" sz="2000" b="0" i="0" u="none" baseline="0" dirty="0">
              <a:solidFill>
                <a:srgbClr val="01428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434166-D483-47B3-A52A-CE3E7B0B8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t="19221" r="6800" b="34074"/>
          <a:stretch/>
        </p:blipFill>
        <p:spPr>
          <a:xfrm>
            <a:off x="1129154" y="4867035"/>
            <a:ext cx="542624" cy="419798"/>
          </a:xfrm>
          <a:prstGeom prst="rect">
            <a:avLst/>
          </a:prstGeom>
        </p:spPr>
      </p:pic>
      <p:pic>
        <p:nvPicPr>
          <p:cNvPr id="16" name="Graphic 15" descr="Contract">
            <a:extLst>
              <a:ext uri="{FF2B5EF4-FFF2-40B4-BE49-F238E27FC236}">
                <a16:creationId xmlns:a16="http://schemas.microsoft.com/office/drawing/2014/main" id="{C9BEED3B-B631-4D01-AF8F-B3423C5E6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106" y="2604935"/>
            <a:ext cx="613569" cy="6135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CAAEAB-04E8-40FC-A728-6FC7C1FD0DCF}"/>
              </a:ext>
            </a:extLst>
          </p:cNvPr>
          <p:cNvSpPr txBox="1"/>
          <p:nvPr/>
        </p:nvSpPr>
        <p:spPr>
          <a:xfrm>
            <a:off x="6089810" y="2654605"/>
            <a:ext cx="53297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GB" sz="1400" b="0" i="0" u="none" baseline="0" dirty="0">
                <a:solidFill>
                  <a:srgbClr val="014282"/>
                </a:solidFill>
              </a:rPr>
              <a:t>La </a:t>
            </a:r>
            <a:r>
              <a:rPr lang="en-GB" sz="1400" b="0" i="0" u="none" baseline="0" dirty="0" err="1">
                <a:solidFill>
                  <a:srgbClr val="014282"/>
                </a:solidFill>
              </a:rPr>
              <a:t>inscripción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 </a:t>
            </a:r>
            <a:r>
              <a:rPr lang="es" sz="1400" b="0" i="0" u="none" baseline="0" dirty="0">
                <a:solidFill>
                  <a:srgbClr val="014282"/>
                </a:solidFill>
              </a:rPr>
              <a:t>se realiza a través de ACT/EMP, no de la OIE. </a:t>
            </a:r>
            <a:r>
              <a:rPr lang="en-GB" sz="1400" b="0" i="0" u="none" baseline="0" dirty="0" err="1">
                <a:solidFill>
                  <a:srgbClr val="014282"/>
                </a:solidFill>
              </a:rPr>
              <a:t>Cumplimente</a:t>
            </a:r>
            <a:r>
              <a:rPr lang="es" sz="1400" b="0" i="0" u="none" baseline="0" dirty="0">
                <a:solidFill>
                  <a:srgbClr val="014282"/>
                </a:solidFill>
              </a:rPr>
              <a:t> el formulario de registro antes del comienzo de la CIT y envíelo a </a:t>
            </a:r>
            <a:r>
              <a:rPr lang="es" sz="1400" b="0" i="0" u="sng" baseline="0" dirty="0">
                <a:hlinkClick r:id="rId5"/>
              </a:rPr>
              <a:t>actemp-conf@ilo.org</a:t>
            </a:r>
            <a:r>
              <a:rPr lang="es" sz="1400" b="0" i="0" u="sng" baseline="0" dirty="0"/>
              <a:t>.</a:t>
            </a:r>
            <a:r>
              <a:rPr lang="es" sz="1400" b="0" i="0" u="none" baseline="0" dirty="0"/>
              <a:t> </a:t>
            </a:r>
            <a:endParaRPr lang="es" sz="1400" dirty="0">
              <a:solidFill>
                <a:srgbClr val="01428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5478D-7F3A-4044-B36F-573781D61531}"/>
              </a:ext>
            </a:extLst>
          </p:cNvPr>
          <p:cNvSpPr txBox="1"/>
          <p:nvPr/>
        </p:nvSpPr>
        <p:spPr>
          <a:xfrm>
            <a:off x="6089810" y="3482040"/>
            <a:ext cx="5329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400" b="0" i="0" u="none" baseline="0" dirty="0">
                <a:solidFill>
                  <a:srgbClr val="014282"/>
                </a:solidFill>
              </a:rPr>
              <a:t>Envíe un </a:t>
            </a:r>
            <a:r>
              <a:rPr lang="en-GB" sz="1400" b="0" i="0" u="none" baseline="0" dirty="0" err="1">
                <a:solidFill>
                  <a:srgbClr val="014282"/>
                </a:solidFill>
              </a:rPr>
              <a:t>correo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 </a:t>
            </a:r>
            <a:r>
              <a:rPr lang="en-GB" sz="1400" b="0" i="0" u="none" baseline="0" dirty="0" err="1">
                <a:solidFill>
                  <a:srgbClr val="014282"/>
                </a:solidFill>
              </a:rPr>
              <a:t>electrónico</a:t>
            </a:r>
            <a:r>
              <a:rPr lang="es" sz="1400" b="0" i="0" u="none" baseline="0" dirty="0">
                <a:solidFill>
                  <a:srgbClr val="014282"/>
                </a:solidFill>
              </a:rPr>
              <a:t> a </a:t>
            </a:r>
            <a:r>
              <a:rPr lang="es" sz="1400" b="0" i="0" u="sng" baseline="0" dirty="0">
                <a:hlinkClick r:id="rId6"/>
              </a:rPr>
              <a:t>orateurs@ilo.org</a:t>
            </a:r>
            <a:r>
              <a:rPr lang="es" sz="1400" b="0" i="0" u="sng" baseline="0" dirty="0"/>
              <a:t> </a:t>
            </a:r>
            <a:r>
              <a:rPr lang="es" sz="1400" b="0" i="0" u="none" baseline="0" dirty="0">
                <a:solidFill>
                  <a:srgbClr val="014282"/>
                </a:solidFill>
              </a:rPr>
              <a:t>y envíe su discurso a </a:t>
            </a:r>
            <a:r>
              <a:rPr lang="es" sz="1400" b="0" i="0" u="sng" baseline="0" dirty="0">
                <a:hlinkClick r:id="rId7"/>
              </a:rPr>
              <a:t>ilcspeeches@ilo.org</a:t>
            </a:r>
            <a:r>
              <a:rPr lang="es" sz="1400" b="0" i="0" u="sng" baseline="0" dirty="0"/>
              <a:t> </a:t>
            </a:r>
            <a:r>
              <a:rPr lang="es" sz="1400" b="0" i="0" u="none" baseline="0" dirty="0">
                <a:solidFill>
                  <a:srgbClr val="014282"/>
                </a:solidFill>
              </a:rPr>
              <a:t>al menos 24 horas antes de la fecha de su ponencia ¡Limite sus observaciones y comentarios a 5 minutos</a:t>
            </a:r>
            <a:r>
              <a:rPr lang="en-GB" sz="1400" dirty="0">
                <a:solidFill>
                  <a:srgbClr val="014282"/>
                </a:solidFill>
              </a:rPr>
              <a:t> </a:t>
            </a:r>
            <a:r>
              <a:rPr lang="en-GB" sz="1400" dirty="0" err="1">
                <a:solidFill>
                  <a:srgbClr val="014282"/>
                </a:solidFill>
              </a:rPr>
              <a:t>como</a:t>
            </a:r>
            <a:r>
              <a:rPr lang="es" sz="1400" b="0" i="0" u="none" baseline="0" dirty="0">
                <a:solidFill>
                  <a:srgbClr val="014282"/>
                </a:solidFill>
              </a:rPr>
              <a:t> máximo! 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Para </a:t>
            </a:r>
            <a:r>
              <a:rPr lang="en-GB" sz="1400" b="0" i="0" u="none" baseline="0" dirty="0" err="1">
                <a:solidFill>
                  <a:srgbClr val="014282"/>
                </a:solidFill>
              </a:rPr>
              <a:t>obtener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 </a:t>
            </a:r>
            <a:r>
              <a:rPr lang="en-GB" sz="1400" b="0" i="0" u="none" baseline="0" dirty="0" err="1">
                <a:solidFill>
                  <a:srgbClr val="014282"/>
                </a:solidFill>
              </a:rPr>
              <a:t>más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 </a:t>
            </a:r>
            <a:r>
              <a:rPr lang="en-GB" sz="1400" b="0" i="0" u="none" baseline="0" dirty="0" err="1">
                <a:solidFill>
                  <a:srgbClr val="014282"/>
                </a:solidFill>
              </a:rPr>
              <a:t>información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, </a:t>
            </a:r>
            <a:r>
              <a:rPr lang="es-ES" sz="1400" b="0" i="0" u="none" baseline="0" dirty="0">
                <a:solidFill>
                  <a:srgbClr val="014282"/>
                </a:solidFill>
              </a:rPr>
              <a:t>consulte la sección </a:t>
            </a:r>
            <a:r>
              <a:rPr lang="en-GB" sz="1400" dirty="0">
                <a:solidFill>
                  <a:srgbClr val="014282"/>
                </a:solidFill>
              </a:rPr>
              <a:t>«</a:t>
            </a:r>
            <a:r>
              <a:rPr lang="es-ES" sz="1400" dirty="0">
                <a:solidFill>
                  <a:srgbClr val="014282"/>
                </a:solidFill>
              </a:rPr>
              <a:t>Uso de la palabra en la plenaria</a:t>
            </a:r>
            <a:r>
              <a:rPr lang="en-GB" sz="1400" dirty="0">
                <a:solidFill>
                  <a:srgbClr val="014282"/>
                </a:solidFill>
              </a:rPr>
              <a:t>» de la</a:t>
            </a:r>
            <a:r>
              <a:rPr lang="es" sz="1400" b="0" i="0" u="none" baseline="0" dirty="0">
                <a:solidFill>
                  <a:srgbClr val="014282"/>
                </a:solidFill>
              </a:rPr>
              <a:t> 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G</a:t>
            </a:r>
            <a:r>
              <a:rPr lang="es" sz="1400" b="0" i="0" u="none" baseline="0" dirty="0">
                <a:solidFill>
                  <a:srgbClr val="014282"/>
                </a:solidFill>
              </a:rPr>
              <a:t>uía 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para</a:t>
            </a:r>
            <a:r>
              <a:rPr lang="es" sz="1400" b="0" i="0" u="none" baseline="0" dirty="0">
                <a:solidFill>
                  <a:srgbClr val="014282"/>
                </a:solidFill>
              </a:rPr>
              <a:t> la Conferencia de la OIT.</a:t>
            </a:r>
            <a:endParaRPr lang="es" sz="1400" dirty="0">
              <a:solidFill>
                <a:srgbClr val="01428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68AEE9-E60F-4B8B-9D50-80898041D06D}"/>
              </a:ext>
            </a:extLst>
          </p:cNvPr>
          <p:cNvSpPr txBox="1"/>
          <p:nvPr/>
        </p:nvSpPr>
        <p:spPr>
          <a:xfrm>
            <a:off x="6089810" y="4916162"/>
            <a:ext cx="542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s" sz="1400" b="0" i="0" u="none" baseline="0" dirty="0">
                <a:solidFill>
                  <a:srgbClr val="014282"/>
                </a:solidFill>
              </a:rPr>
              <a:t>Si tiene planeado 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ausentarse antes</a:t>
            </a:r>
            <a:r>
              <a:rPr lang="es" sz="1400" b="0" i="0" u="none" baseline="0" dirty="0">
                <a:solidFill>
                  <a:srgbClr val="014282"/>
                </a:solidFill>
              </a:rPr>
              <a:t> de 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la </a:t>
            </a:r>
            <a:r>
              <a:rPr lang="es" sz="1400" b="0" i="0" u="none" baseline="0" dirty="0">
                <a:solidFill>
                  <a:srgbClr val="014282"/>
                </a:solidFill>
              </a:rPr>
              <a:t>finalización prevista de la CIT, debe informar a 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la Secretaría de la OIE</a:t>
            </a:r>
            <a:r>
              <a:rPr lang="es" sz="1400" b="0" i="0" u="none" baseline="0" dirty="0">
                <a:solidFill>
                  <a:srgbClr val="014282"/>
                </a:solidFill>
              </a:rPr>
              <a:t>. 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La Sra. Dalia Farag </a:t>
            </a:r>
            <a:r>
              <a:rPr lang="es" sz="1400" b="0" i="0" u="none" baseline="0" dirty="0">
                <a:solidFill>
                  <a:srgbClr val="014282"/>
                </a:solidFill>
              </a:rPr>
              <a:t>estará 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a </a:t>
            </a:r>
            <a:r>
              <a:rPr lang="en-GB" sz="1400" b="0" i="0" u="none" baseline="0" dirty="0" err="1">
                <a:solidFill>
                  <a:srgbClr val="014282"/>
                </a:solidFill>
              </a:rPr>
              <a:t>su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 </a:t>
            </a:r>
            <a:r>
              <a:rPr lang="en-GB" sz="1400" b="0" i="0" u="none" baseline="0" dirty="0" err="1">
                <a:solidFill>
                  <a:srgbClr val="014282"/>
                </a:solidFill>
              </a:rPr>
              <a:t>disposición</a:t>
            </a:r>
            <a:r>
              <a:rPr lang="es" sz="1400" b="0" i="0" u="none" baseline="0" dirty="0">
                <a:solidFill>
                  <a:srgbClr val="014282"/>
                </a:solidFill>
              </a:rPr>
              <a:t> en la Oficina A-531 del Palacio de las Naciones. </a:t>
            </a:r>
          </a:p>
        </p:txBody>
      </p:sp>
      <p:pic>
        <p:nvPicPr>
          <p:cNvPr id="20" name="Graphic 19" descr="Lecturer">
            <a:extLst>
              <a:ext uri="{FF2B5EF4-FFF2-40B4-BE49-F238E27FC236}">
                <a16:creationId xmlns:a16="http://schemas.microsoft.com/office/drawing/2014/main" id="{0F4B41F4-84E3-4C27-B2A8-B8CBB9D8DA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3973" y="3725716"/>
            <a:ext cx="597805" cy="5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9225" y="1798820"/>
            <a:ext cx="11699875" cy="4144779"/>
          </a:xfrm>
        </p:spPr>
        <p:txBody>
          <a:bodyPr/>
          <a:lstStyle/>
          <a:p>
            <a:endParaRPr lang="e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59"/>
            <a:ext cx="1060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4400" b="0" i="0" u="none" baseline="0">
                <a:solidFill>
                  <a:schemeClr val="bg1"/>
                </a:solidFill>
              </a:rPr>
              <a:t>Slide Title (</a:t>
            </a:r>
            <a:r>
              <a:rPr lang="es" sz="4400" b="0" i="0" u="none" baseline="0">
                <a:solidFill>
                  <a:schemeClr val="bg1">
                    <a:lumMod val="95000"/>
                  </a:schemeClr>
                </a:solidFill>
              </a:rPr>
              <a:t>Calibri</a:t>
            </a:r>
            <a:r>
              <a:rPr lang="es" sz="4400" b="0" i="0" u="none" baseline="0">
                <a:solidFill>
                  <a:schemeClr val="bg1"/>
                </a:solidFill>
              </a:rPr>
              <a:t> body, 44, White)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AD8ABE8-7AEC-4B69-B846-11F652C68999}" type="slidenum">
              <a:rPr>
                <a:solidFill>
                  <a:srgbClr val="333333"/>
                </a:solidFill>
              </a:rPr>
              <a:pPr/>
              <a:t>4</a:t>
            </a:fld>
            <a:endParaRPr lang="es" dirty="0">
              <a:solidFill>
                <a:srgbClr val="333333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lvl="1" algn="l" rtl="0"/>
            <a:r>
              <a:rPr lang="es" b="0" i="0" u="none" baseline="0" dirty="0">
                <a:solidFill>
                  <a:schemeClr val="bg1"/>
                </a:solidFill>
              </a:rPr>
              <a:t>¿QUÉ PROCEDIMIENTOS DEBE CONOCER?</a:t>
            </a:r>
            <a:endParaRPr lang="es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1C22C-8A6D-4E69-84F7-DC32E0F93A86}"/>
              </a:ext>
            </a:extLst>
          </p:cNvPr>
          <p:cNvSpPr txBox="1"/>
          <p:nvPr/>
        </p:nvSpPr>
        <p:spPr>
          <a:xfrm>
            <a:off x="6890374" y="2463200"/>
            <a:ext cx="4553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0" i="0" u="none" baseline="0" dirty="0" err="1">
                <a:solidFill>
                  <a:srgbClr val="014282"/>
                </a:solidFill>
              </a:rPr>
              <a:t>Consulte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 las</a:t>
            </a:r>
            <a:r>
              <a:rPr lang="es" sz="1400" dirty="0">
                <a:solidFill>
                  <a:srgbClr val="014282"/>
                </a:solidFill>
              </a:rPr>
              <a:t> secciones «</a:t>
            </a:r>
            <a:r>
              <a:rPr lang="en-GB" sz="1400" dirty="0">
                <a:solidFill>
                  <a:srgbClr val="014282"/>
                </a:solidFill>
              </a:rPr>
              <a:t>P</a:t>
            </a:r>
            <a:r>
              <a:rPr lang="es" sz="1400" dirty="0">
                <a:solidFill>
                  <a:srgbClr val="014282"/>
                </a:solidFill>
              </a:rPr>
              <a:t>articipación» y «</a:t>
            </a:r>
            <a:r>
              <a:rPr lang="es-ES" sz="1400" dirty="0">
                <a:solidFill>
                  <a:srgbClr val="014282"/>
                </a:solidFill>
              </a:rPr>
              <a:t>Normas de procedimiento de la Conferencia</a:t>
            </a:r>
            <a:r>
              <a:rPr lang="es" sz="1400" dirty="0">
                <a:solidFill>
                  <a:srgbClr val="014282"/>
                </a:solidFill>
              </a:rPr>
              <a:t>» </a:t>
            </a:r>
            <a:r>
              <a:rPr lang="en-GB" sz="1400" dirty="0">
                <a:solidFill>
                  <a:srgbClr val="014282"/>
                </a:solidFill>
              </a:rPr>
              <a:t>de la</a:t>
            </a:r>
            <a:r>
              <a:rPr lang="es" sz="1400" dirty="0">
                <a:solidFill>
                  <a:srgbClr val="014282"/>
                </a:solidFill>
              </a:rPr>
              <a:t> 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G</a:t>
            </a:r>
            <a:r>
              <a:rPr lang="es" sz="1400" b="0" i="0" u="none" baseline="0" dirty="0">
                <a:solidFill>
                  <a:srgbClr val="014282"/>
                </a:solidFill>
              </a:rPr>
              <a:t>uía 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para</a:t>
            </a:r>
            <a:r>
              <a:rPr lang="es" sz="1400" b="0" i="0" u="none" baseline="0" dirty="0">
                <a:solidFill>
                  <a:srgbClr val="014282"/>
                </a:solidFill>
              </a:rPr>
              <a:t> la Conferencia de la OIT.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E2868-F78E-4AE0-B884-E96A43DB3796}"/>
              </a:ext>
            </a:extLst>
          </p:cNvPr>
          <p:cNvSpPr txBox="1"/>
          <p:nvPr/>
        </p:nvSpPr>
        <p:spPr>
          <a:xfrm>
            <a:off x="6890374" y="3856098"/>
            <a:ext cx="4272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s" sz="1400" b="0" i="0" u="none" baseline="0" dirty="0">
                <a:solidFill>
                  <a:srgbClr val="014282"/>
                </a:solidFill>
              </a:rPr>
              <a:t>¿Tiene más preguntas? 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D</a:t>
            </a:r>
            <a:r>
              <a:rPr lang="es" sz="1400" b="0" i="0" u="none" baseline="0" dirty="0">
                <a:solidFill>
                  <a:srgbClr val="014282"/>
                </a:solidFill>
              </a:rPr>
              <a:t>iríjase al Equipo de Comunicaci</a:t>
            </a:r>
            <a:r>
              <a:rPr lang="en-GB" sz="1400" b="0" i="0" u="none" baseline="0" dirty="0">
                <a:solidFill>
                  <a:srgbClr val="014282"/>
                </a:solidFill>
              </a:rPr>
              <a:t>ones</a:t>
            </a:r>
            <a:r>
              <a:rPr lang="es" sz="1400" b="0" i="0" u="none" baseline="0" dirty="0">
                <a:solidFill>
                  <a:srgbClr val="014282"/>
                </a:solidFill>
              </a:rPr>
              <a:t> de la OIE en el Palacio de las Naciones, Sala A-541.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F7C6502C-9320-4159-87AC-13E6796E4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147" y="3856098"/>
            <a:ext cx="542131" cy="542131"/>
          </a:xfrm>
          <a:prstGeom prst="rect">
            <a:avLst/>
          </a:prstGeom>
        </p:spPr>
      </p:pic>
      <p:pic>
        <p:nvPicPr>
          <p:cNvPr id="6" name="Graphic 5" descr="Glasses">
            <a:extLst>
              <a:ext uri="{FF2B5EF4-FFF2-40B4-BE49-F238E27FC236}">
                <a16:creationId xmlns:a16="http://schemas.microsoft.com/office/drawing/2014/main" id="{0643ED4F-C622-471B-A51D-40D47963C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013" y="2203200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04EE2F-B360-4BCF-A3AF-84DC72F8ADC7}"/>
              </a:ext>
            </a:extLst>
          </p:cNvPr>
          <p:cNvSpPr txBox="1"/>
          <p:nvPr/>
        </p:nvSpPr>
        <p:spPr>
          <a:xfrm>
            <a:off x="2314515" y="2291817"/>
            <a:ext cx="4147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2800" b="0" i="0" u="none" baseline="0" dirty="0">
                <a:solidFill>
                  <a:srgbClr val="014282"/>
                </a:solidFill>
              </a:rPr>
              <a:t>Guía de la OIT para la Conferencia Internacional del Trabajo</a:t>
            </a:r>
            <a:endParaRPr lang="es" sz="2800" b="0" i="0" u="none" baseline="0" dirty="0">
              <a:solidFill>
                <a:srgbClr val="01428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0860-3DC4-4697-8D4E-80CFC5C181E9}"/>
              </a:ext>
            </a:extLst>
          </p:cNvPr>
          <p:cNvSpPr txBox="1"/>
          <p:nvPr/>
        </p:nvSpPr>
        <p:spPr>
          <a:xfrm>
            <a:off x="2314515" y="3856098"/>
            <a:ext cx="331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2800" b="0" i="0" u="none" baseline="0" dirty="0">
                <a:solidFill>
                  <a:srgbClr val="014282"/>
                </a:solidFill>
              </a:rPr>
              <a:t>Ayuda </a:t>
            </a:r>
            <a:r>
              <a:rPr lang="en-GB" sz="2800" b="0" i="0" u="none" baseline="0" dirty="0">
                <a:solidFill>
                  <a:srgbClr val="014282"/>
                </a:solidFill>
              </a:rPr>
              <a:t>y</a:t>
            </a:r>
            <a:r>
              <a:rPr lang="es" sz="2800" b="0" i="0" u="none" baseline="0" dirty="0">
                <a:solidFill>
                  <a:srgbClr val="014282"/>
                </a:solidFill>
              </a:rPr>
              <a:t> Soporte</a:t>
            </a:r>
          </a:p>
        </p:txBody>
      </p:sp>
    </p:spTree>
    <p:extLst>
      <p:ext uri="{BB962C8B-B14F-4D97-AF65-F5344CB8AC3E}">
        <p14:creationId xmlns:p14="http://schemas.microsoft.com/office/powerpoint/2010/main" val="2473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6221" y="3420272"/>
            <a:ext cx="4215741" cy="87014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lvl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es" sz="16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INICIE SESIÓN EN </a:t>
            </a:r>
            <a:r>
              <a:rPr lang="en-GB" sz="1600" dirty="0">
                <a:solidFill>
                  <a:srgbClr val="014282"/>
                </a:solidFill>
                <a:cs typeface="Arial" panose="020B0604020202020204" pitchFamily="34" charset="0"/>
                <a:hlinkClick r:id="rId2"/>
              </a:rPr>
              <a:t>WWW.IOE-ILC.ORG/ES</a:t>
            </a:r>
            <a:r>
              <a:rPr lang="en-GB" sz="1600" dirty="0">
                <a:solidFill>
                  <a:srgbClr val="014282"/>
                </a:solidFill>
                <a:cs typeface="Arial" panose="020B0604020202020204" pitchFamily="34" charset="0"/>
              </a:rPr>
              <a:t>  </a:t>
            </a:r>
            <a:r>
              <a:rPr lang="es" sz="16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E</a:t>
            </a:r>
            <a:r>
              <a:rPr lang="es" sz="1600" b="0" i="0" u="none" dirty="0">
                <a:solidFill>
                  <a:srgbClr val="014282"/>
                </a:solidFill>
                <a:cs typeface="Arial" panose="020B0604020202020204" pitchFamily="34" charset="0"/>
              </a:rPr>
              <a:t> INTRODUZCA SU </a:t>
            </a:r>
            <a:r>
              <a:rPr lang="es" sz="1600" b="1" i="0" u="sng" baseline="0" dirty="0">
                <a:solidFill>
                  <a:srgbClr val="014282"/>
                </a:solidFill>
                <a:cs typeface="Arial" panose="020B0604020202020204" pitchFamily="34" charset="0"/>
              </a:rPr>
              <a:t>CONTRASEÑA</a:t>
            </a:r>
            <a:r>
              <a:rPr lang="es" sz="1600" i="0" baseline="0" dirty="0">
                <a:solidFill>
                  <a:srgbClr val="014282"/>
                </a:solidFill>
                <a:cs typeface="Arial" panose="020B0604020202020204" pitchFamily="34" charset="0"/>
              </a:rPr>
              <a:t> PARA CONSULTAR DICHOS DOCUMENTOS</a:t>
            </a:r>
            <a:endParaRPr lang="es" sz="1400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buNone/>
              <a:defRPr/>
            </a:pPr>
            <a:endParaRPr lang="e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318161"/>
          </a:xfrm>
          <a:prstGeom prst="rect">
            <a:avLst/>
          </a:prstGeom>
          <a:solidFill>
            <a:srgbClr val="01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5" name="TextBox 4"/>
          <p:cNvSpPr txBox="1"/>
          <p:nvPr/>
        </p:nvSpPr>
        <p:spPr>
          <a:xfrm>
            <a:off x="838200" y="274359"/>
            <a:ext cx="9937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3200" b="0" i="0" u="none" baseline="0" dirty="0">
                <a:solidFill>
                  <a:schemeClr val="bg1"/>
                </a:solidFill>
              </a:rPr>
              <a:t>¿DÓNDE PUEDO ENCONTRAR LAS APORTACIONES PRELIMINARES DE LA OIE PARA L</a:t>
            </a:r>
            <a:r>
              <a:rPr lang="en-GB" sz="3200" dirty="0">
                <a:solidFill>
                  <a:schemeClr val="bg1"/>
                </a:solidFill>
              </a:rPr>
              <a:t>OS DEBATES</a:t>
            </a:r>
            <a:r>
              <a:rPr lang="es" sz="3200" b="0" i="0" u="none" baseline="0" dirty="0">
                <a:solidFill>
                  <a:schemeClr val="bg1"/>
                </a:solidFill>
              </a:rPr>
              <a:t>?</a:t>
            </a:r>
          </a:p>
          <a:p>
            <a:endParaRPr lang="es" sz="3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AD8ABE8-7AEC-4B69-B846-11F652C68999}" type="slidenum">
              <a:rPr/>
              <a:pPr/>
              <a:t>5</a:t>
            </a:fld>
            <a:endParaRPr lang="e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A97389-FC3A-4D61-9984-A5246195F21E}"/>
              </a:ext>
            </a:extLst>
          </p:cNvPr>
          <p:cNvSpPr txBox="1">
            <a:spLocks/>
          </p:cNvSpPr>
          <p:nvPr/>
        </p:nvSpPr>
        <p:spPr>
          <a:xfrm>
            <a:off x="6806221" y="1911738"/>
            <a:ext cx="4038760" cy="13559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LA OIE, COMO SECRETARÍA DE LOS EMPLEADORES, PREPAR</a:t>
            </a:r>
            <a:r>
              <a:rPr lang="en-GB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A</a:t>
            </a:r>
            <a:r>
              <a:rPr lang="en-GB" sz="1800" dirty="0">
                <a:solidFill>
                  <a:srgbClr val="014282"/>
                </a:solidFill>
                <a:cs typeface="Arial" panose="020B0604020202020204" pitchFamily="34" charset="0"/>
              </a:rPr>
              <a:t> </a:t>
            </a:r>
            <a:r>
              <a:rPr lang="es" sz="1800" b="1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APORTACIONES PRELIMINARES</a:t>
            </a: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 PARA CADA COMISIÓN TÉCNICA.</a:t>
            </a:r>
            <a:endParaRPr lang="es" sz="1600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endParaRPr lang="e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C5E0B2-6E45-4090-A7F7-7DB4902FED35}"/>
              </a:ext>
            </a:extLst>
          </p:cNvPr>
          <p:cNvSpPr txBox="1">
            <a:spLocks/>
          </p:cNvSpPr>
          <p:nvPr/>
        </p:nvSpPr>
        <p:spPr>
          <a:xfrm>
            <a:off x="1015181" y="1742091"/>
            <a:ext cx="4038760" cy="17111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en-GB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LOS DEBATES </a:t>
            </a: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PROGRAMAD</a:t>
            </a:r>
            <a:r>
              <a:rPr lang="en-GB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O</a:t>
            </a: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S EN LA AGENDA ESTÁN BASAD</a:t>
            </a:r>
            <a:r>
              <a:rPr lang="en-GB" sz="1800" dirty="0">
                <a:solidFill>
                  <a:srgbClr val="014282"/>
                </a:solidFill>
                <a:cs typeface="Arial" panose="020B0604020202020204" pitchFamily="34" charset="0"/>
              </a:rPr>
              <a:t>O</a:t>
            </a: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S EN DOCUMENTOS ELABORADOS POR LA OFICINA DE LA OIT COMO APORTACIÓN A LA CONFERENCIA. SON LOS LLAMADOS </a:t>
            </a:r>
            <a:br>
              <a:rPr lang="es" sz="1800" dirty="0">
                <a:solidFill>
                  <a:srgbClr val="014282"/>
                </a:solidFill>
                <a:cs typeface="Arial" panose="020B0604020202020204" pitchFamily="34" charset="0"/>
              </a:rPr>
            </a:br>
            <a:r>
              <a:rPr lang="es" sz="1800" b="1" i="0" u="sng" baseline="0" dirty="0">
                <a:solidFill>
                  <a:srgbClr val="014282"/>
                </a:solidFill>
                <a:cs typeface="Arial" panose="020B0604020202020204" pitchFamily="34" charset="0"/>
              </a:rPr>
              <a:t>INFORMES DE LA OIT</a:t>
            </a:r>
            <a:endParaRPr lang="es" sz="1600" b="1" u="sng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 marL="628650" lvl="1" indent="-285750" algn="l" rtl="0">
              <a:lnSpc>
                <a:spcPct val="100000"/>
              </a:lnSpc>
              <a:spcBef>
                <a:spcPts val="0"/>
              </a:spcBef>
              <a:buClr>
                <a:srgbClr val="013A79"/>
              </a:buClr>
              <a:buSzPct val="110000"/>
              <a:defRPr/>
            </a:pPr>
            <a:endParaRPr lang="es" sz="1600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endParaRPr lang="e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26E80C-F8FE-4CB1-B8F0-C0CB7CA003BD}"/>
              </a:ext>
            </a:extLst>
          </p:cNvPr>
          <p:cNvSpPr txBox="1">
            <a:spLocks/>
          </p:cNvSpPr>
          <p:nvPr/>
        </p:nvSpPr>
        <p:spPr>
          <a:xfrm>
            <a:off x="801731" y="3507514"/>
            <a:ext cx="4252210" cy="7829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INICIE SESIÓN EN LA PÁGINA WEB DE LA OIT PARA ACCEDER A TODOS LOS INFORMES DE LA OIT</a:t>
            </a:r>
            <a:endParaRPr lang="es" sz="1600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endParaRPr lang="es" sz="1600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 marL="628650" lvl="1" indent="-285750" algn="l" rtl="0">
              <a:lnSpc>
                <a:spcPct val="100000"/>
              </a:lnSpc>
              <a:spcBef>
                <a:spcPts val="0"/>
              </a:spcBef>
              <a:buClr>
                <a:srgbClr val="013A79"/>
              </a:buClr>
              <a:buSzPct val="110000"/>
              <a:defRPr/>
            </a:pPr>
            <a:endParaRPr lang="es" sz="1600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endParaRPr lang="e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7D5C6B-0FFA-4B14-B7EC-AE3AFA5DD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31" y="4500144"/>
            <a:ext cx="4252210" cy="7345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1D9FF9-1B71-4496-9FBB-9BA5A5A49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050" y="4290417"/>
            <a:ext cx="2706081" cy="15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1567011"/>
            <a:ext cx="5532162" cy="63009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lvl="0"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es" sz="1800" b="0" i="0" u="none" baseline="0" dirty="0">
                <a:solidFill>
                  <a:srgbClr val="FF0000"/>
                </a:solidFill>
                <a:cs typeface="Arial" panose="020B0604020202020204" pitchFamily="34" charset="0"/>
              </a:rPr>
              <a:t>DOCUMENTOS</a:t>
            </a: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 QUE AYUDAN A LOS EMPLEADORES A REFORZAR SUS POSTURAS</a:t>
            </a:r>
            <a:endParaRPr lang="es" sz="1600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buNone/>
              <a:defRPr/>
            </a:pPr>
            <a:endParaRPr lang="e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318161"/>
          </a:xfrm>
          <a:prstGeom prst="rect">
            <a:avLst/>
          </a:prstGeom>
          <a:solidFill>
            <a:srgbClr val="01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5" name="TextBox 4"/>
          <p:cNvSpPr txBox="1"/>
          <p:nvPr/>
        </p:nvSpPr>
        <p:spPr>
          <a:xfrm>
            <a:off x="938482" y="0"/>
            <a:ext cx="10588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4400" b="0" i="0" u="none" baseline="0" dirty="0">
                <a:solidFill>
                  <a:schemeClr val="bg1"/>
                </a:solidFill>
              </a:rPr>
              <a:t>¿A QUÉ TENGO ACCESO EN LA WEB </a:t>
            </a:r>
            <a:br>
              <a:rPr lang="es" sz="4400" b="0" i="0" u="none" baseline="0" dirty="0">
                <a:solidFill>
                  <a:schemeClr val="bg1"/>
                </a:solidFill>
              </a:rPr>
            </a:br>
            <a:r>
              <a:rPr lang="es" sz="4400" b="0" i="0" u="none" baseline="0" dirty="0">
                <a:solidFill>
                  <a:schemeClr val="bg1"/>
                </a:solidFill>
              </a:rPr>
              <a:t>IOE-ILC.ORG/</a:t>
            </a:r>
            <a:r>
              <a:rPr lang="en-GB" sz="4400" b="0" i="0" u="none" baseline="0" dirty="0">
                <a:solidFill>
                  <a:schemeClr val="bg1"/>
                </a:solidFill>
              </a:rPr>
              <a:t>ES</a:t>
            </a:r>
            <a:r>
              <a:rPr lang="es" sz="4400" b="0" i="0" u="none" baseline="0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AD8ABE8-7AEC-4B69-B846-11F652C68999}" type="slidenum">
              <a:rPr/>
              <a:pPr/>
              <a:t>6</a:t>
            </a:fld>
            <a:endParaRPr lang="e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CB5503-F86F-4AEB-8F0C-68316456A7B8}"/>
              </a:ext>
            </a:extLst>
          </p:cNvPr>
          <p:cNvSpPr txBox="1">
            <a:spLocks/>
          </p:cNvSpPr>
          <p:nvPr/>
        </p:nvSpPr>
        <p:spPr>
          <a:xfrm>
            <a:off x="6171051" y="4035932"/>
            <a:ext cx="4869111" cy="7723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LA OIE TAMBIÉN PONE A SU DISPOSICIÓN L</a:t>
            </a:r>
            <a:r>
              <a:rPr lang="en-GB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O</a:t>
            </a: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S </a:t>
            </a:r>
            <a:r>
              <a:rPr lang="en-GB" sz="1800" b="0" i="0" u="none" baseline="0" dirty="0">
                <a:solidFill>
                  <a:srgbClr val="FF0000"/>
                </a:solidFill>
                <a:cs typeface="Arial" panose="020B0604020202020204" pitchFamily="34" charset="0"/>
              </a:rPr>
              <a:t>PERFILES</a:t>
            </a: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 DE TODOS LOS PORTAVOCES DE LOS EMPLEADORES </a:t>
            </a:r>
            <a:r>
              <a:rPr lang="es" sz="1800" b="1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PARA CONOCER QUIÉNES SON</a:t>
            </a:r>
            <a:endParaRPr lang="es" sz="16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50AE5F-A88D-441F-8A53-02B4D4059647}"/>
              </a:ext>
            </a:extLst>
          </p:cNvPr>
          <p:cNvSpPr txBox="1">
            <a:spLocks/>
          </p:cNvSpPr>
          <p:nvPr/>
        </p:nvSpPr>
        <p:spPr>
          <a:xfrm>
            <a:off x="6388777" y="1634828"/>
            <a:ext cx="4768708" cy="7694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PÁGINAS WEB </a:t>
            </a:r>
            <a:r>
              <a:rPr lang="en-GB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CON </a:t>
            </a: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INFORMACIÓN SOBRE CADA COMISIÓN, </a:t>
            </a:r>
            <a:r>
              <a:rPr lang="es" sz="1800" b="1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TODO EN UN SOLO LUGAR</a:t>
            </a: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: </a:t>
            </a:r>
            <a:endParaRPr lang="es" sz="1600" dirty="0">
              <a:solidFill>
                <a:srgbClr val="014282"/>
              </a:solidFill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288247-CCF1-4995-B21E-BC7C7751D54E}"/>
              </a:ext>
            </a:extLst>
          </p:cNvPr>
          <p:cNvSpPr txBox="1">
            <a:spLocks/>
          </p:cNvSpPr>
          <p:nvPr/>
        </p:nvSpPr>
        <p:spPr>
          <a:xfrm>
            <a:off x="657852" y="5166576"/>
            <a:ext cx="1496769" cy="7872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es" sz="1800" b="0" i="0" u="none" baseline="0">
                <a:solidFill>
                  <a:srgbClr val="014282"/>
                </a:solidFill>
                <a:cs typeface="Arial" panose="020B0604020202020204" pitchFamily="34" charset="0"/>
              </a:rPr>
              <a:t>¡TAMBIÉN PUEDE ACCEDER AL </a:t>
            </a:r>
            <a:r>
              <a:rPr lang="es" sz="1800" b="0" i="0" u="none" baseline="0">
                <a:solidFill>
                  <a:srgbClr val="FF0000"/>
                </a:solidFill>
                <a:cs typeface="Arial" panose="020B0604020202020204" pitchFamily="34" charset="0"/>
              </a:rPr>
              <a:t>BOLETÍN DIARIO</a:t>
            </a:r>
            <a:r>
              <a:rPr lang="es" sz="1800" b="0" i="0" u="none" baseline="0">
                <a:solidFill>
                  <a:srgbClr val="014282"/>
                </a:solidFill>
                <a:cs typeface="Arial" panose="020B0604020202020204" pitchFamily="34" charset="0"/>
              </a:rPr>
              <a:t>! </a:t>
            </a:r>
            <a:endParaRPr lang="e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699D2C-393B-4A74-903F-4C5B8E03C08C}"/>
              </a:ext>
            </a:extLst>
          </p:cNvPr>
          <p:cNvSpPr txBox="1">
            <a:spLocks/>
          </p:cNvSpPr>
          <p:nvPr/>
        </p:nvSpPr>
        <p:spPr>
          <a:xfrm>
            <a:off x="3788058" y="4808240"/>
            <a:ext cx="1628852" cy="12719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es" sz="14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EL BOLETÍN DIARIO LE </a:t>
            </a:r>
            <a:r>
              <a:rPr lang="en-GB" sz="14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FACILITA</a:t>
            </a:r>
            <a:r>
              <a:rPr lang="es" sz="14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 LA INFORMACIÓN MÁS IMPORTANTE Y PRÁCTICA SOBRE LOS ACONTECIMIENTOS DEL DÍA, </a:t>
            </a:r>
            <a:r>
              <a:rPr lang="en-GB" sz="14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INCLUIDAS LAS</a:t>
            </a:r>
            <a:r>
              <a:rPr lang="es" sz="14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 REUNIONES </a:t>
            </a:r>
            <a:r>
              <a:rPr lang="en-GB" sz="14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A LAS QUE</a:t>
            </a:r>
            <a:r>
              <a:rPr lang="es" sz="14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 ASISTIR </a:t>
            </a:r>
            <a:r>
              <a:rPr lang="es-ES" sz="1400" dirty="0">
                <a:solidFill>
                  <a:srgbClr val="014282"/>
                </a:solidFill>
                <a:cs typeface="Arial" panose="020B0604020202020204" pitchFamily="34" charset="0"/>
              </a:rPr>
              <a:t>Y LAS SALAS CORRESPONDIENTES.</a:t>
            </a:r>
            <a:endParaRPr lang="es" sz="1200" dirty="0"/>
          </a:p>
        </p:txBody>
      </p:sp>
      <p:pic>
        <p:nvPicPr>
          <p:cNvPr id="35" name="Graphic 34" descr="User">
            <a:extLst>
              <a:ext uri="{FF2B5EF4-FFF2-40B4-BE49-F238E27FC236}">
                <a16:creationId xmlns:a16="http://schemas.microsoft.com/office/drawing/2014/main" id="{94E379D9-AB0D-49E3-B3EB-7398DE88F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7738" y="4832289"/>
            <a:ext cx="656009" cy="656009"/>
          </a:xfrm>
          <a:prstGeom prst="rect">
            <a:avLst/>
          </a:prstGeom>
        </p:spPr>
      </p:pic>
      <p:pic>
        <p:nvPicPr>
          <p:cNvPr id="36" name="Graphic 35" descr="User">
            <a:extLst>
              <a:ext uri="{FF2B5EF4-FFF2-40B4-BE49-F238E27FC236}">
                <a16:creationId xmlns:a16="http://schemas.microsoft.com/office/drawing/2014/main" id="{3325C15F-3BE0-44E4-8570-496D8C3F7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341" y="4832286"/>
            <a:ext cx="656009" cy="656009"/>
          </a:xfrm>
          <a:prstGeom prst="rect">
            <a:avLst/>
          </a:prstGeom>
        </p:spPr>
      </p:pic>
      <p:pic>
        <p:nvPicPr>
          <p:cNvPr id="37" name="Graphic 36" descr="User">
            <a:extLst>
              <a:ext uri="{FF2B5EF4-FFF2-40B4-BE49-F238E27FC236}">
                <a16:creationId xmlns:a16="http://schemas.microsoft.com/office/drawing/2014/main" id="{1A7B595D-FF91-4C0D-8F26-171F2F5AE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3586" y="4810375"/>
            <a:ext cx="656009" cy="656009"/>
          </a:xfrm>
          <a:prstGeom prst="rect">
            <a:avLst/>
          </a:prstGeom>
        </p:spPr>
      </p:pic>
      <p:pic>
        <p:nvPicPr>
          <p:cNvPr id="38" name="Graphic 37" descr="User">
            <a:extLst>
              <a:ext uri="{FF2B5EF4-FFF2-40B4-BE49-F238E27FC236}">
                <a16:creationId xmlns:a16="http://schemas.microsoft.com/office/drawing/2014/main" id="{F6146913-E1B9-489E-9ABE-E6E49DC9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2001" y="4814646"/>
            <a:ext cx="656009" cy="656009"/>
          </a:xfrm>
          <a:prstGeom prst="rect">
            <a:avLst/>
          </a:prstGeom>
        </p:spPr>
      </p:pic>
      <p:pic>
        <p:nvPicPr>
          <p:cNvPr id="39" name="Graphic 38" descr="User">
            <a:extLst>
              <a:ext uri="{FF2B5EF4-FFF2-40B4-BE49-F238E27FC236}">
                <a16:creationId xmlns:a16="http://schemas.microsoft.com/office/drawing/2014/main" id="{70A1BDAA-B496-454B-B02D-45EEF92EF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7085" y="4815747"/>
            <a:ext cx="656009" cy="656009"/>
          </a:xfrm>
          <a:prstGeom prst="rect">
            <a:avLst/>
          </a:prstGeom>
        </p:spPr>
      </p:pic>
      <p:pic>
        <p:nvPicPr>
          <p:cNvPr id="40" name="Graphic 39" descr="User">
            <a:extLst>
              <a:ext uri="{FF2B5EF4-FFF2-40B4-BE49-F238E27FC236}">
                <a16:creationId xmlns:a16="http://schemas.microsoft.com/office/drawing/2014/main" id="{32F16FFE-E1AD-4998-9E08-AE955A47E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4868" y="4814646"/>
            <a:ext cx="656009" cy="656009"/>
          </a:xfrm>
          <a:prstGeom prst="rect">
            <a:avLst/>
          </a:prstGeom>
        </p:spPr>
      </p:pic>
      <p:pic>
        <p:nvPicPr>
          <p:cNvPr id="41" name="Graphic 40" descr="User">
            <a:extLst>
              <a:ext uri="{FF2B5EF4-FFF2-40B4-BE49-F238E27FC236}">
                <a16:creationId xmlns:a16="http://schemas.microsoft.com/office/drawing/2014/main" id="{74FA90FE-1573-4C1B-BF9E-20DAE2EFD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9027" y="4810375"/>
            <a:ext cx="656009" cy="6560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672FC7F-EEB8-4DA6-84AD-2F10AD8E1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222" y="4526272"/>
            <a:ext cx="1368235" cy="2067901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0C203A7-2164-469D-96E4-B7637A073D9F}"/>
              </a:ext>
            </a:extLst>
          </p:cNvPr>
          <p:cNvSpPr txBox="1">
            <a:spLocks/>
          </p:cNvSpPr>
          <p:nvPr/>
        </p:nvSpPr>
        <p:spPr>
          <a:xfrm>
            <a:off x="7454345" y="2457060"/>
            <a:ext cx="4142374" cy="2483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s" sz="1600" b="0" i="0" u="none" baseline="0" dirty="0">
                <a:solidFill>
                  <a:srgbClr val="FF0000"/>
                </a:solidFill>
                <a:cs typeface="Arial" panose="020B0604020202020204" pitchFamily="34" charset="0"/>
              </a:rPr>
              <a:t>PERSONAL DE APOYO DE LA OIE Y ACT/EMP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01CFEFB-2144-4BA8-A39E-5DD3A742FC58}"/>
              </a:ext>
            </a:extLst>
          </p:cNvPr>
          <p:cNvSpPr txBox="1">
            <a:spLocks/>
          </p:cNvSpPr>
          <p:nvPr/>
        </p:nvSpPr>
        <p:spPr>
          <a:xfrm>
            <a:off x="7454395" y="2744290"/>
            <a:ext cx="2674632" cy="2402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s" sz="16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DOCUMENTACIÓN RELEVANTE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C28A479-9C44-40AD-B228-A854AE0310DC}"/>
              </a:ext>
            </a:extLst>
          </p:cNvPr>
          <p:cNvSpPr txBox="1">
            <a:spLocks/>
          </p:cNvSpPr>
          <p:nvPr/>
        </p:nvSpPr>
        <p:spPr>
          <a:xfrm>
            <a:off x="7454345" y="3037389"/>
            <a:ext cx="2989086" cy="2596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s" sz="1600" b="0" i="0" u="none" baseline="0" dirty="0">
                <a:solidFill>
                  <a:srgbClr val="FF0000"/>
                </a:solidFill>
                <a:cs typeface="Arial" panose="020B0604020202020204" pitchFamily="34" charset="0"/>
              </a:rPr>
              <a:t>DECLARACIONES</a:t>
            </a:r>
            <a:r>
              <a:rPr lang="es" sz="16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 </a:t>
            </a:r>
            <a:r>
              <a:rPr lang="es" sz="1500" dirty="0">
                <a:solidFill>
                  <a:srgbClr val="014282"/>
                </a:solidFill>
                <a:cs typeface="Arial" panose="020B0604020202020204" pitchFamily="34" charset="0"/>
              </a:rPr>
              <a:t>IMPORTANTES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4585B6-A3C2-4305-9235-86B2D8A79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0" y="2425457"/>
            <a:ext cx="901952" cy="12719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839AB7-508B-41B4-B085-1D1E0C789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2" y="2575457"/>
            <a:ext cx="903357" cy="12719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9A66D6-DBB1-4138-83FB-AB668176A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99" y="2491001"/>
            <a:ext cx="898702" cy="12719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80D41C-57F0-407B-A56D-1F7FEF8A6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99" y="2641001"/>
            <a:ext cx="898702" cy="12719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288842-674D-41B6-84D8-B95831ECFE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41" y="2481381"/>
            <a:ext cx="898702" cy="12719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FEC472-0772-4BCD-BFE9-91F9380090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05" y="2631381"/>
            <a:ext cx="897767" cy="12719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7113E9-BE36-46E5-9F6F-4A1B124319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39" y="2481381"/>
            <a:ext cx="895122" cy="12719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CE0AC24-E0F8-4A83-ADB8-7DE6C09C3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15" y="2631381"/>
            <a:ext cx="900412" cy="12719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59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  <p:bldP spid="9" grpId="0" animBg="1"/>
      <p:bldP spid="10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31" descr="Help">
            <a:extLst>
              <a:ext uri="{FF2B5EF4-FFF2-40B4-BE49-F238E27FC236}">
                <a16:creationId xmlns:a16="http://schemas.microsoft.com/office/drawing/2014/main" id="{246338DF-859A-4E92-AEF8-73DE42911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0773" y="2523010"/>
            <a:ext cx="491156" cy="491156"/>
          </a:xfr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318161"/>
          </a:xfrm>
          <a:prstGeom prst="rect">
            <a:avLst/>
          </a:prstGeom>
          <a:solidFill>
            <a:srgbClr val="01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5" name="TextBox 4"/>
          <p:cNvSpPr txBox="1"/>
          <p:nvPr/>
        </p:nvSpPr>
        <p:spPr>
          <a:xfrm>
            <a:off x="838200" y="274359"/>
            <a:ext cx="1060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4400" b="0" i="0" u="none" baseline="0" dirty="0">
                <a:solidFill>
                  <a:schemeClr val="bg1"/>
                </a:solidFill>
              </a:rPr>
              <a:t>¿CUÁL ES </a:t>
            </a:r>
            <a:r>
              <a:rPr lang="es-ES" sz="4400" b="0" i="0" u="none" baseline="0" dirty="0">
                <a:solidFill>
                  <a:schemeClr val="bg1"/>
                </a:solidFill>
              </a:rPr>
              <a:t>LA FUNCIÓN D</a:t>
            </a:r>
            <a:r>
              <a:rPr lang="es" sz="4400" b="0" i="0" u="none" baseline="0" dirty="0">
                <a:solidFill>
                  <a:schemeClr val="bg1"/>
                </a:solidFill>
              </a:rPr>
              <a:t>E LA OIE EN LA CIT?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AD8ABE8-7AEC-4B69-B846-11F652C68999}" type="slidenum">
              <a:rPr/>
              <a:pPr/>
              <a:t>7</a:t>
            </a:fld>
            <a:endParaRPr lang="es" dirty="0"/>
          </a:p>
        </p:txBody>
      </p:sp>
      <p:pic>
        <p:nvPicPr>
          <p:cNvPr id="11" name="Graphic 10" descr="Handshake">
            <a:extLst>
              <a:ext uri="{FF2B5EF4-FFF2-40B4-BE49-F238E27FC236}">
                <a16:creationId xmlns:a16="http://schemas.microsoft.com/office/drawing/2014/main" id="{B2073FD7-9E97-41C4-9D2F-A79DFBF1E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8050" y="3418316"/>
            <a:ext cx="501869" cy="501869"/>
          </a:xfrm>
          <a:prstGeom prst="rect">
            <a:avLst/>
          </a:prstGeom>
        </p:spPr>
      </p:pic>
      <p:pic>
        <p:nvPicPr>
          <p:cNvPr id="13" name="Graphic 12" descr="Pencil">
            <a:extLst>
              <a:ext uri="{FF2B5EF4-FFF2-40B4-BE49-F238E27FC236}">
                <a16:creationId xmlns:a16="http://schemas.microsoft.com/office/drawing/2014/main" id="{4994A983-2C56-4A4E-9373-C6C5F9D83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10652" y="1752247"/>
            <a:ext cx="579875" cy="579875"/>
          </a:xfrm>
          <a:prstGeom prst="rect">
            <a:avLst/>
          </a:prstGeom>
        </p:spPr>
      </p:pic>
      <p:pic>
        <p:nvPicPr>
          <p:cNvPr id="15" name="Graphic 14" descr="Head with Gears">
            <a:extLst>
              <a:ext uri="{FF2B5EF4-FFF2-40B4-BE49-F238E27FC236}">
                <a16:creationId xmlns:a16="http://schemas.microsoft.com/office/drawing/2014/main" id="{5465A37A-9EC4-4BA6-961E-22EABA3CAB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603" y="3329816"/>
            <a:ext cx="517914" cy="517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D5625-F58E-43E8-B5DA-7B53238DA6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2125" y="4413095"/>
            <a:ext cx="1424651" cy="4278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7F91BA-9B84-42B6-B668-7F9E29F66F4E}"/>
              </a:ext>
            </a:extLst>
          </p:cNvPr>
          <p:cNvSpPr txBox="1"/>
          <p:nvPr/>
        </p:nvSpPr>
        <p:spPr>
          <a:xfrm>
            <a:off x="6727924" y="3346084"/>
            <a:ext cx="480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b="0" i="0" u="none" baseline="0" dirty="0">
                <a:solidFill>
                  <a:srgbClr val="014282"/>
                </a:solidFill>
              </a:rPr>
              <a:t>Trabajamos con </a:t>
            </a:r>
            <a:r>
              <a:rPr lang="es" dirty="0">
                <a:solidFill>
                  <a:schemeClr val="accent2"/>
                </a:solidFill>
                <a:cs typeface="Arial" panose="020B0604020202020204" pitchFamily="34" charset="0"/>
              </a:rPr>
              <a:t>ACT/EMP </a:t>
            </a:r>
            <a:r>
              <a:rPr lang="es" b="0" i="0" u="none" baseline="0" dirty="0">
                <a:solidFill>
                  <a:srgbClr val="014282"/>
                </a:solidFill>
              </a:rPr>
              <a:t>para respaldar la participación de los Empleadores en la CIT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EE83AE-E88F-436F-8BE7-21BCC58EB112}"/>
              </a:ext>
            </a:extLst>
          </p:cNvPr>
          <p:cNvSpPr txBox="1"/>
          <p:nvPr/>
        </p:nvSpPr>
        <p:spPr>
          <a:xfrm>
            <a:off x="1367228" y="3158302"/>
            <a:ext cx="4902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b="0" i="0" u="none" baseline="0" dirty="0" err="1">
                <a:solidFill>
                  <a:srgbClr val="014282"/>
                </a:solidFill>
              </a:rPr>
              <a:t>Brindamos</a:t>
            </a:r>
            <a:r>
              <a:rPr lang="es" b="0" i="0" u="none" baseline="0" dirty="0">
                <a:solidFill>
                  <a:srgbClr val="014282"/>
                </a:solidFill>
              </a:rPr>
              <a:t> apoyo </a:t>
            </a:r>
            <a:r>
              <a:rPr lang="es" dirty="0">
                <a:solidFill>
                  <a:schemeClr val="accent2"/>
                </a:solidFill>
                <a:cs typeface="Arial" panose="020B0604020202020204" pitchFamily="34" charset="0"/>
              </a:rPr>
              <a:t>sustancial y basado en contenidos </a:t>
            </a:r>
            <a:r>
              <a:rPr lang="en-GB" dirty="0">
                <a:solidFill>
                  <a:schemeClr val="accent2"/>
                </a:solidFill>
                <a:cs typeface="Arial" panose="020B0604020202020204" pitchFamily="34" charset="0"/>
              </a:rPr>
              <a:t>actualizados </a:t>
            </a:r>
            <a:r>
              <a:rPr lang="es" b="0" i="0" u="none" baseline="0" dirty="0">
                <a:solidFill>
                  <a:srgbClr val="014282"/>
                </a:solidFill>
              </a:rPr>
              <a:t>a cada una de las Comisiones de la Agenda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F1726D-6465-4BB6-8435-8139384C4E05}"/>
              </a:ext>
            </a:extLst>
          </p:cNvPr>
          <p:cNvSpPr txBox="1"/>
          <p:nvPr/>
        </p:nvSpPr>
        <p:spPr>
          <a:xfrm>
            <a:off x="6727925" y="2475464"/>
            <a:ext cx="480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b="0" i="0" u="none" baseline="0" dirty="0">
                <a:solidFill>
                  <a:srgbClr val="014282"/>
                </a:solidFill>
              </a:rPr>
              <a:t>Para </a:t>
            </a:r>
            <a:r>
              <a:rPr lang="en-GB" b="0" i="0" u="none" baseline="0" dirty="0" err="1">
                <a:solidFill>
                  <a:srgbClr val="014282"/>
                </a:solidFill>
              </a:rPr>
              <a:t>obtener</a:t>
            </a:r>
            <a:r>
              <a:rPr lang="en-GB" b="0" i="0" u="none" baseline="0" dirty="0">
                <a:solidFill>
                  <a:srgbClr val="014282"/>
                </a:solidFill>
              </a:rPr>
              <a:t> </a:t>
            </a:r>
            <a:r>
              <a:rPr lang="es" b="0" i="0" u="none" baseline="0" dirty="0">
                <a:solidFill>
                  <a:srgbClr val="014282"/>
                </a:solidFill>
              </a:rPr>
              <a:t>más </a:t>
            </a:r>
            <a:r>
              <a:rPr lang="es" dirty="0">
                <a:solidFill>
                  <a:schemeClr val="accent2"/>
                </a:solidFill>
                <a:cs typeface="Arial" panose="020B0604020202020204" pitchFamily="34" charset="0"/>
              </a:rPr>
              <a:t>información </a:t>
            </a:r>
            <a:r>
              <a:rPr lang="en-GB" dirty="0">
                <a:solidFill>
                  <a:schemeClr val="accent2"/>
                </a:solidFill>
                <a:cs typeface="Arial" panose="020B0604020202020204" pitchFamily="34" charset="0"/>
              </a:rPr>
              <a:t>sobre</a:t>
            </a:r>
            <a:r>
              <a:rPr lang="es" dirty="0">
                <a:solidFill>
                  <a:schemeClr val="accent2"/>
                </a:solidFill>
                <a:cs typeface="Arial" panose="020B0604020202020204" pitchFamily="34" charset="0"/>
              </a:rPr>
              <a:t> la OIE </a:t>
            </a:r>
            <a:r>
              <a:rPr lang="es" b="0" i="0" u="none" baseline="0" dirty="0">
                <a:solidFill>
                  <a:srgbClr val="014282"/>
                </a:solidFill>
              </a:rPr>
              <a:t>y su </a:t>
            </a:r>
            <a:r>
              <a:rPr lang="en-GB" b="0" i="0" u="none" baseline="0" dirty="0" err="1">
                <a:solidFill>
                  <a:srgbClr val="014282"/>
                </a:solidFill>
              </a:rPr>
              <a:t>función</a:t>
            </a:r>
            <a:r>
              <a:rPr lang="es" b="0" i="0" u="none" baseline="0" dirty="0">
                <a:solidFill>
                  <a:srgbClr val="014282"/>
                </a:solidFill>
              </a:rPr>
              <a:t> institucional en la CIT, haga clic </a:t>
            </a:r>
            <a:r>
              <a:rPr lang="es" b="0" i="0" u="none" baseline="0" dirty="0">
                <a:solidFill>
                  <a:srgbClr val="014282"/>
                </a:solidFill>
                <a:hlinkClick r:id="rId11"/>
              </a:rPr>
              <a:t>aquí</a:t>
            </a:r>
            <a:endParaRPr lang="es" b="0" i="0" u="none" baseline="0" dirty="0">
              <a:solidFill>
                <a:srgbClr val="014282"/>
              </a:solidFill>
            </a:endParaRPr>
          </a:p>
        </p:txBody>
      </p:sp>
      <p:pic>
        <p:nvPicPr>
          <p:cNvPr id="35" name="Graphic 34" descr="Handshake">
            <a:extLst>
              <a:ext uri="{FF2B5EF4-FFF2-40B4-BE49-F238E27FC236}">
                <a16:creationId xmlns:a16="http://schemas.microsoft.com/office/drawing/2014/main" id="{0A8A2603-51C1-46E1-8942-0B748AE51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538" y="5060066"/>
            <a:ext cx="501869" cy="5018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C815431-6813-429B-BA8A-67EBB5F148A7}"/>
              </a:ext>
            </a:extLst>
          </p:cNvPr>
          <p:cNvSpPr txBox="1"/>
          <p:nvPr/>
        </p:nvSpPr>
        <p:spPr>
          <a:xfrm>
            <a:off x="1345507" y="5060066"/>
            <a:ext cx="480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b="0" i="0" u="none" baseline="0" dirty="0" err="1">
                <a:solidFill>
                  <a:srgbClr val="014282"/>
                </a:solidFill>
              </a:rPr>
              <a:t>Prestamos</a:t>
            </a:r>
            <a:r>
              <a:rPr lang="es" b="0" i="0" u="none" baseline="0" dirty="0">
                <a:solidFill>
                  <a:srgbClr val="01428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  <a:cs typeface="Arial" panose="020B0604020202020204" pitchFamily="34" charset="0"/>
              </a:rPr>
              <a:t>asistencia</a:t>
            </a:r>
            <a:r>
              <a:rPr lang="es" dirty="0">
                <a:solidFill>
                  <a:schemeClr val="accent2"/>
                </a:solidFill>
                <a:cs typeface="Arial" panose="020B0604020202020204" pitchFamily="34" charset="0"/>
              </a:rPr>
              <a:t> a todos los Portavoces de los Empleadores </a:t>
            </a:r>
            <a:r>
              <a:rPr lang="es" b="0" i="0" u="none" baseline="0" dirty="0">
                <a:solidFill>
                  <a:srgbClr val="014282"/>
                </a:solidFill>
              </a:rPr>
              <a:t>durante l</a:t>
            </a:r>
            <a:r>
              <a:rPr lang="en-GB" b="0" i="0" u="none" baseline="0" dirty="0" err="1">
                <a:solidFill>
                  <a:srgbClr val="014282"/>
                </a:solidFill>
              </a:rPr>
              <a:t>os</a:t>
            </a:r>
            <a:r>
              <a:rPr lang="en-GB" b="0" i="0" u="none" baseline="0" dirty="0">
                <a:solidFill>
                  <a:srgbClr val="014282"/>
                </a:solidFill>
              </a:rPr>
              <a:t> debates</a:t>
            </a:r>
            <a:r>
              <a:rPr lang="es" b="0" i="0" u="none" baseline="0" dirty="0">
                <a:solidFill>
                  <a:srgbClr val="014282"/>
                </a:solidFill>
              </a:rPr>
              <a:t> en la CIT </a:t>
            </a:r>
          </a:p>
        </p:txBody>
      </p:sp>
      <p:pic>
        <p:nvPicPr>
          <p:cNvPr id="37" name="Graphic 36" descr="Handshake">
            <a:extLst>
              <a:ext uri="{FF2B5EF4-FFF2-40B4-BE49-F238E27FC236}">
                <a16:creationId xmlns:a16="http://schemas.microsoft.com/office/drawing/2014/main" id="{5EBEAF6D-E971-4086-A9D5-F6EA3DAA2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539" y="4159501"/>
            <a:ext cx="501869" cy="5018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9CD6A93-6FA9-44B6-AFA4-247C6A3715F8}"/>
              </a:ext>
            </a:extLst>
          </p:cNvPr>
          <p:cNvSpPr txBox="1"/>
          <p:nvPr/>
        </p:nvSpPr>
        <p:spPr>
          <a:xfrm>
            <a:off x="1345508" y="4081632"/>
            <a:ext cx="4805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b="0" i="0" u="none" baseline="0" dirty="0">
                <a:solidFill>
                  <a:srgbClr val="014282"/>
                </a:solidFill>
              </a:rPr>
              <a:t>Trabajamos mano a mano con los </a:t>
            </a:r>
            <a:r>
              <a:rPr lang="es" dirty="0">
                <a:solidFill>
                  <a:schemeClr val="accent2"/>
                </a:solidFill>
                <a:cs typeface="Arial" panose="020B0604020202020204" pitchFamily="34" charset="0"/>
              </a:rPr>
              <a:t>Portavoces de los Empleadores propuestos </a:t>
            </a:r>
            <a:r>
              <a:rPr lang="es" b="0" i="0" u="none" baseline="0" dirty="0">
                <a:solidFill>
                  <a:srgbClr val="014282"/>
                </a:solidFill>
              </a:rPr>
              <a:t>con anterioridad a la CIT para preparar cada </a:t>
            </a:r>
            <a:r>
              <a:rPr lang="en-GB" b="0" i="0" u="none" baseline="0" dirty="0">
                <a:solidFill>
                  <a:srgbClr val="014282"/>
                </a:solidFill>
              </a:rPr>
              <a:t>debate</a:t>
            </a:r>
            <a:r>
              <a:rPr lang="es" b="0" i="0" u="none" baseline="0" dirty="0">
                <a:solidFill>
                  <a:srgbClr val="014282"/>
                </a:solidFill>
              </a:rPr>
              <a:t> de la Agenda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7CB346-57BB-473A-9826-138F4ACD2333}"/>
              </a:ext>
            </a:extLst>
          </p:cNvPr>
          <p:cNvSpPr txBox="1"/>
          <p:nvPr/>
        </p:nvSpPr>
        <p:spPr>
          <a:xfrm>
            <a:off x="2290527" y="1767216"/>
            <a:ext cx="87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3200" b="0" i="0" u="none" baseline="0" dirty="0">
                <a:solidFill>
                  <a:srgbClr val="014282"/>
                </a:solidFill>
              </a:rPr>
              <a:t>Somos la </a:t>
            </a:r>
            <a:r>
              <a:rPr lang="es" sz="3200" b="0" i="0" u="none" baseline="0" dirty="0">
                <a:solidFill>
                  <a:schemeClr val="accent2">
                    <a:lumMod val="75000"/>
                  </a:schemeClr>
                </a:solidFill>
              </a:rPr>
              <a:t>Secretaría</a:t>
            </a:r>
            <a:r>
              <a:rPr lang="es" sz="3200" b="0" i="0" u="none" baseline="0" dirty="0">
                <a:solidFill>
                  <a:srgbClr val="014282"/>
                </a:solidFill>
              </a:rPr>
              <a:t> </a:t>
            </a:r>
            <a:r>
              <a:rPr lang="es" sz="3200" b="0" i="0" u="none" baseline="0" dirty="0">
                <a:solidFill>
                  <a:schemeClr val="accent2">
                    <a:lumMod val="75000"/>
                  </a:schemeClr>
                </a:solidFill>
              </a:rPr>
              <a:t>del</a:t>
            </a:r>
            <a:r>
              <a:rPr lang="es" sz="3200" b="0" i="0" u="none" baseline="0" dirty="0">
                <a:solidFill>
                  <a:srgbClr val="014282"/>
                </a:solidFill>
              </a:rPr>
              <a:t> </a:t>
            </a:r>
            <a:r>
              <a:rPr lang="es" sz="3200" b="0" i="0" u="none" baseline="0" dirty="0">
                <a:solidFill>
                  <a:schemeClr val="accent2">
                    <a:lumMod val="75000"/>
                  </a:schemeClr>
                </a:solidFill>
              </a:rPr>
              <a:t>Grupo</a:t>
            </a:r>
            <a:r>
              <a:rPr lang="es" sz="3200" b="0" i="0" u="none" baseline="0" dirty="0">
                <a:solidFill>
                  <a:srgbClr val="014282"/>
                </a:solidFill>
              </a:rPr>
              <a:t> </a:t>
            </a:r>
            <a:r>
              <a:rPr lang="es" sz="3200" b="0" i="0" u="none" baseline="0" dirty="0">
                <a:solidFill>
                  <a:schemeClr val="accent2">
                    <a:lumMod val="75000"/>
                  </a:schemeClr>
                </a:solidFill>
              </a:rPr>
              <a:t>de</a:t>
            </a:r>
            <a:r>
              <a:rPr lang="es" sz="3200" b="0" i="0" u="none" baseline="0" dirty="0">
                <a:solidFill>
                  <a:srgbClr val="014282"/>
                </a:solidFill>
              </a:rPr>
              <a:t> </a:t>
            </a:r>
            <a:r>
              <a:rPr lang="es" sz="3200" b="0" i="0" u="none" baseline="0" dirty="0">
                <a:solidFill>
                  <a:schemeClr val="accent2">
                    <a:lumMod val="75000"/>
                  </a:schemeClr>
                </a:solidFill>
              </a:rPr>
              <a:t>los</a:t>
            </a:r>
            <a:r>
              <a:rPr lang="es" sz="3200" b="0" i="0" u="none" baseline="0" dirty="0">
                <a:solidFill>
                  <a:srgbClr val="014282"/>
                </a:solidFill>
              </a:rPr>
              <a:t> </a:t>
            </a:r>
            <a:r>
              <a:rPr lang="es" sz="3200" b="0" i="0" u="none" baseline="0" dirty="0">
                <a:solidFill>
                  <a:schemeClr val="accent2">
                    <a:lumMod val="75000"/>
                  </a:schemeClr>
                </a:solidFill>
              </a:rPr>
              <a:t>Empleadores</a:t>
            </a:r>
          </a:p>
        </p:txBody>
      </p:sp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E1ACB79C-8716-457D-8CF1-3B3E014DD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603" y="2516176"/>
            <a:ext cx="501869" cy="5018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AB40F4-3CCA-49BA-BFFC-1974820034CA}"/>
              </a:ext>
            </a:extLst>
          </p:cNvPr>
          <p:cNvSpPr txBox="1"/>
          <p:nvPr/>
        </p:nvSpPr>
        <p:spPr>
          <a:xfrm>
            <a:off x="1333226" y="2519653"/>
            <a:ext cx="480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b="0" i="0" u="none" baseline="0" dirty="0">
                <a:solidFill>
                  <a:schemeClr val="accent2"/>
                </a:solidFill>
                <a:cs typeface="Arial" panose="020B0604020202020204" pitchFamily="34" charset="0"/>
              </a:rPr>
              <a:t>Lideramos y </a:t>
            </a:r>
            <a:r>
              <a:rPr lang="es" dirty="0">
                <a:solidFill>
                  <a:schemeClr val="accent2"/>
                </a:solidFill>
                <a:cs typeface="Arial" panose="020B0604020202020204" pitchFamily="34" charset="0"/>
              </a:rPr>
              <a:t>respaldamos</a:t>
            </a:r>
            <a:r>
              <a:rPr lang="es" b="0" i="0" u="none" baseline="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s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la participación de los Empleadores en la CIT </a:t>
            </a:r>
            <a:endParaRPr lang="es" dirty="0">
              <a:solidFill>
                <a:srgbClr val="01428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2ED4CC-DF45-4050-B5D0-4CC2B4F4E20B}"/>
              </a:ext>
            </a:extLst>
          </p:cNvPr>
          <p:cNvSpPr/>
          <p:nvPr/>
        </p:nvSpPr>
        <p:spPr>
          <a:xfrm>
            <a:off x="7118131" y="4343451"/>
            <a:ext cx="3507988" cy="21532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600" b="0" i="0" u="none" baseline="0" dirty="0">
                <a:solidFill>
                  <a:srgbClr val="014282"/>
                </a:solidFill>
              </a:rPr>
              <a:t>ACT/EMP </a:t>
            </a:r>
            <a:r>
              <a:rPr lang="en-GB" sz="1600" b="0" i="0" u="none" baseline="0" dirty="0" err="1">
                <a:solidFill>
                  <a:srgbClr val="014282"/>
                </a:solidFill>
              </a:rPr>
              <a:t>presta</a:t>
            </a:r>
            <a:r>
              <a:rPr lang="en-GB" sz="1600" b="0" i="0" u="none" baseline="0" dirty="0">
                <a:solidFill>
                  <a:srgbClr val="014282"/>
                </a:solidFill>
              </a:rPr>
              <a:t> </a:t>
            </a:r>
            <a:r>
              <a:rPr lang="en-GB" sz="1600" b="0" i="0" u="none" baseline="0" dirty="0" err="1">
                <a:solidFill>
                  <a:srgbClr val="014282"/>
                </a:solidFill>
              </a:rPr>
              <a:t>asistencia</a:t>
            </a:r>
            <a:r>
              <a:rPr lang="en-GB" sz="1600" b="0" i="0" u="none" baseline="0" dirty="0">
                <a:solidFill>
                  <a:srgbClr val="014282"/>
                </a:solidFill>
              </a:rPr>
              <a:t> </a:t>
            </a:r>
            <a:r>
              <a:rPr lang="es" sz="1600" b="0" i="0" u="none" baseline="0" dirty="0">
                <a:solidFill>
                  <a:srgbClr val="014282"/>
                </a:solidFill>
              </a:rPr>
              <a:t>para </a:t>
            </a:r>
            <a:r>
              <a:rPr lang="en-GB" sz="1600" b="0" i="0" u="none" baseline="0" dirty="0">
                <a:solidFill>
                  <a:srgbClr val="014282"/>
                </a:solidFill>
              </a:rPr>
              <a:t>la Inscripción </a:t>
            </a:r>
            <a:r>
              <a:rPr lang="es" sz="1600" b="0" i="0" u="none" baseline="0" dirty="0">
                <a:solidFill>
                  <a:srgbClr val="014282"/>
                </a:solidFill>
              </a:rPr>
              <a:t>en las Comisiones y trabaja con la Secretaría de la OIE para dar apoyo a cada Comisión</a:t>
            </a:r>
          </a:p>
        </p:txBody>
      </p:sp>
    </p:spTree>
    <p:extLst>
      <p:ext uri="{BB962C8B-B14F-4D97-AF65-F5344CB8AC3E}">
        <p14:creationId xmlns:p14="http://schemas.microsoft.com/office/powerpoint/2010/main" val="6315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36" grpId="0"/>
      <p:bldP spid="38" grpId="0"/>
      <p:bldP spid="40" grpId="0"/>
      <p:bldP spid="21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443" y="3563002"/>
            <a:ext cx="11230413" cy="80854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INICIE SESIÓN EN </a:t>
            </a:r>
            <a:r>
              <a:rPr lang="en-GB" sz="1800" b="0" i="0" u="none" baseline="0" dirty="0">
                <a:solidFill>
                  <a:srgbClr val="014282"/>
                </a:solidFill>
                <a:cs typeface="Arial" panose="020B0604020202020204" pitchFamily="34" charset="0"/>
                <a:hlinkClick r:id="rId2"/>
              </a:rPr>
              <a:t>WWW.IOE-ILC.ORG/ES</a:t>
            </a: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 PARA VER LOS NOMBRES Y LA INFORMACIÓN DE CONTACTO DE LOS PARTICIPANTES DE CADA COMISIÓN Y DEL PERSONAL QUE PODRÁ AYUDARLE DURANTE LA CIT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318161"/>
          </a:xfrm>
          <a:prstGeom prst="rect">
            <a:avLst/>
          </a:prstGeom>
          <a:solidFill>
            <a:srgbClr val="01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5" name="TextBox 4"/>
          <p:cNvSpPr txBox="1"/>
          <p:nvPr/>
        </p:nvSpPr>
        <p:spPr>
          <a:xfrm>
            <a:off x="838200" y="274359"/>
            <a:ext cx="1060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4400" b="0" i="0" u="none" baseline="0">
                <a:solidFill>
                  <a:schemeClr val="bg1"/>
                </a:solidFill>
              </a:rPr>
              <a:t>¿CON QUIÉN DEBO CONTACTAR?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AD8ABE8-7AEC-4B69-B846-11F652C68999}" type="slidenum">
              <a:rPr/>
              <a:pPr/>
              <a:t>8</a:t>
            </a:fld>
            <a:endParaRPr lang="e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4C82DB-A33E-4187-AE9C-176CC90515A4}"/>
              </a:ext>
            </a:extLst>
          </p:cNvPr>
          <p:cNvSpPr txBox="1">
            <a:spLocks/>
          </p:cNvSpPr>
          <p:nvPr/>
        </p:nvSpPr>
        <p:spPr>
          <a:xfrm>
            <a:off x="348444" y="2276754"/>
            <a:ext cx="11447813" cy="4285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LOS ESPECIALISTAS DE LAS SECRETARÍAS DE LA OIE Y DE ACT/EMP LE AYUDARÁN DURANTE LA CIT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8A297E-4251-4D9E-AED9-FF4DD474A7E1}"/>
              </a:ext>
            </a:extLst>
          </p:cNvPr>
          <p:cNvSpPr txBox="1">
            <a:spLocks/>
          </p:cNvSpPr>
          <p:nvPr/>
        </p:nvSpPr>
        <p:spPr>
          <a:xfrm>
            <a:off x="414584" y="4536399"/>
            <a:ext cx="11447813" cy="10263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endParaRPr lang="es" sz="1800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es" sz="1800" b="0" i="0" u="none" baseline="0" dirty="0">
                <a:solidFill>
                  <a:srgbClr val="014282"/>
                </a:solidFill>
                <a:cs typeface="Arial" panose="020B0604020202020204" pitchFamily="34" charset="0"/>
              </a:rPr>
              <a:t>DIRÍJASE A </a:t>
            </a:r>
            <a:r>
              <a:rPr lang="en-GB" sz="1800" b="0" i="0" u="none" baseline="0" dirty="0">
                <a:solidFill>
                  <a:srgbClr val="014282"/>
                </a:solidFill>
                <a:cs typeface="Arial" panose="020B0604020202020204" pitchFamily="34" charset="0"/>
                <a:hlinkClick r:id="rId2"/>
              </a:rPr>
              <a:t>WWW.IOE-ILC.ORG/ES</a:t>
            </a:r>
            <a:endParaRPr lang="es" sz="1600" dirty="0"/>
          </a:p>
        </p:txBody>
      </p:sp>
    </p:spTree>
    <p:extLst>
      <p:ext uri="{BB962C8B-B14F-4D97-AF65-F5344CB8AC3E}">
        <p14:creationId xmlns:p14="http://schemas.microsoft.com/office/powerpoint/2010/main" val="197840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459345"/>
            <a:ext cx="12192000" cy="3938154"/>
          </a:xfrm>
          <a:prstGeom prst="rect">
            <a:avLst/>
          </a:prstGeom>
          <a:solidFill>
            <a:srgbClr val="01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98" y="2065283"/>
            <a:ext cx="2698616" cy="2435772"/>
          </a:xfrm>
          <a:prstGeom prst="ellipse">
            <a:avLst/>
          </a:prstGeom>
          <a:ln w="12065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76894" y="3599782"/>
            <a:ext cx="248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" dirty="0"/>
          </a:p>
        </p:txBody>
      </p:sp>
      <p:sp>
        <p:nvSpPr>
          <p:cNvPr id="6" name="TextBox 5"/>
          <p:cNvSpPr txBox="1"/>
          <p:nvPr/>
        </p:nvSpPr>
        <p:spPr>
          <a:xfrm>
            <a:off x="9768563" y="4136658"/>
            <a:ext cx="224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1600" b="0" i="0" u="none" baseline="0" dirty="0">
                <a:solidFill>
                  <a:schemeClr val="bg1"/>
                </a:solidFill>
              </a:rPr>
              <a:t>www.ioe-emp.o</a:t>
            </a:r>
            <a:r>
              <a:rPr lang="en-GB" sz="1600" b="0" i="0" u="none" baseline="0" dirty="0">
                <a:solidFill>
                  <a:schemeClr val="bg1"/>
                </a:solidFill>
              </a:rPr>
              <a:t>rg/es</a:t>
            </a:r>
            <a:endParaRPr lang="es" sz="1600" b="0" i="0" u="none" baseline="0" dirty="0">
              <a:solidFill>
                <a:schemeClr val="bg1"/>
              </a:solidFill>
            </a:endParaRPr>
          </a:p>
          <a:p>
            <a:pPr algn="l" rtl="0"/>
            <a:r>
              <a:rPr lang="es" sz="1600" b="0" i="0" u="none" baseline="0" dirty="0">
                <a:solidFill>
                  <a:schemeClr val="bg1"/>
                </a:solidFill>
              </a:rPr>
              <a:t>ioe@ioe-emp.com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536" y="4819743"/>
            <a:ext cx="360000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92" y="4819743"/>
            <a:ext cx="360000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56" y="4819743"/>
            <a:ext cx="360000" cy="3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68563" y="3490327"/>
            <a:ext cx="22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" b="1" i="0" u="none" baseline="0" dirty="0">
                <a:solidFill>
                  <a:schemeClr val="bg1"/>
                </a:solidFill>
              </a:rPr>
              <a:t>Contacte con nosotros: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AD8ABE8-7AEC-4B69-B846-11F652C68999}" type="slidenum">
              <a:rPr/>
              <a:pPr/>
              <a:t>9</a:t>
            </a:fld>
            <a:endParaRPr lang="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054FB4-9C18-41E1-AD68-A51099E1AB08}"/>
              </a:ext>
            </a:extLst>
          </p:cNvPr>
          <p:cNvSpPr txBox="1"/>
          <p:nvPr/>
        </p:nvSpPr>
        <p:spPr>
          <a:xfrm>
            <a:off x="3764573" y="5495605"/>
            <a:ext cx="4481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014282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8436252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6B4E4C-9E84-4D70-9BB2-E415206656B2}" vid="{DDBA0498-4591-49EA-A7EA-569F4557E18F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FFFFFF"/>
      </a:dk1>
      <a:lt1>
        <a:srgbClr val="FFFFFF"/>
      </a:lt1>
      <a:dk2>
        <a:srgbClr val="014282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6B4E4C-9E84-4D70-9BB2-E415206656B2}" vid="{FDE84739-D61D-45E6-A625-85240411AD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(2017-03) IOE Standard Powerpoint Template</Template>
  <TotalTime>830</TotalTime>
  <Words>820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Usha Selvaraju</dc:creator>
  <cp:lastModifiedBy>Maria Roldan</cp:lastModifiedBy>
  <cp:revision>73</cp:revision>
  <cp:lastPrinted>2017-03-17T12:02:59Z</cp:lastPrinted>
  <dcterms:created xsi:type="dcterms:W3CDTF">2017-07-07T05:07:15Z</dcterms:created>
  <dcterms:modified xsi:type="dcterms:W3CDTF">2018-01-23T10:48:22Z</dcterms:modified>
</cp:coreProperties>
</file>